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3"/>
  </p:notesMasterIdLst>
  <p:sldIdLst>
    <p:sldId id="256" r:id="rId2"/>
    <p:sldId id="298" r:id="rId3"/>
    <p:sldId id="310" r:id="rId4"/>
    <p:sldId id="261" r:id="rId5"/>
    <p:sldId id="303" r:id="rId6"/>
    <p:sldId id="319" r:id="rId7"/>
    <p:sldId id="307" r:id="rId8"/>
    <p:sldId id="323" r:id="rId9"/>
    <p:sldId id="322" r:id="rId10"/>
    <p:sldId id="320" r:id="rId11"/>
    <p:sldId id="332" r:id="rId12"/>
    <p:sldId id="326" r:id="rId13"/>
    <p:sldId id="268" r:id="rId14"/>
    <p:sldId id="324" r:id="rId15"/>
    <p:sldId id="331" r:id="rId16"/>
    <p:sldId id="262" r:id="rId17"/>
    <p:sldId id="318" r:id="rId18"/>
    <p:sldId id="330" r:id="rId19"/>
    <p:sldId id="305" r:id="rId20"/>
    <p:sldId id="265" r:id="rId21"/>
    <p:sldId id="333" r:id="rId22"/>
  </p:sldIdLst>
  <p:sldSz cx="9144000" cy="5143500" type="screen16x9"/>
  <p:notesSz cx="6858000" cy="9144000"/>
  <p:embeddedFontLst>
    <p:embeddedFont>
      <p:font typeface="Advent Pro" panose="020B0604020202020204" charset="0"/>
      <p:regular r:id="rId24"/>
      <p:bold r:id="rId25"/>
      <p:italic r:id="rId26"/>
      <p:boldItalic r:id="rId27"/>
    </p:embeddedFont>
    <p:embeddedFont>
      <p:font typeface="Albert Sans" panose="020B060402020202020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Georgia" panose="02040502050405020303" pitchFamily="18" charset="0"/>
      <p:regular r:id="rId38"/>
      <p:bold r:id="rId39"/>
      <p:italic r:id="rId40"/>
      <p:boldItalic r:id="rId41"/>
    </p:embeddedFont>
    <p:embeddedFont>
      <p:font typeface="Poppins" panose="00000500000000000000" pitchFamily="2" charset="0"/>
      <p:regular r:id="rId42"/>
      <p:bold r:id="rId43"/>
      <p:italic r:id="rId44"/>
      <p:boldItalic r:id="rId45"/>
    </p:embeddedFont>
    <p:embeddedFont>
      <p:font typeface="Segoe UI" panose="020B0502040204020203"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D8FF"/>
    <a:srgbClr val="FFFFFF"/>
    <a:srgbClr val="125B62"/>
    <a:srgbClr val="332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850059-3725-CB44-9129-8668D14D31BF}" v="3700" dt="2023-10-04T04:59:01.110"/>
    <p1510:client id="{096D4E0E-3441-FC43-B74B-36A1E673CCCA}" v="118" dt="2023-10-04T06:42:17.655"/>
    <p1510:client id="{18F0E467-DAF5-BE7C-89B7-FD15C404ADC6}" v="14" dt="2023-10-04T04:52:17.890"/>
    <p1510:client id="{1D51BA5A-0C9A-FB9B-09CB-6F02FF3F7943}" v="539" dt="2023-10-04T06:35:25.211"/>
    <p1510:client id="{25D8BC7D-9E41-8099-1266-90AC64452DEE}" v="2845" dt="2023-10-04T04:48:51.959"/>
    <p1510:client id="{3478538B-C5DA-C929-5040-B6A9281B8808}" v="1703" dt="2023-10-03T22:04:10.279"/>
    <p1510:client id="{424B7C27-1EA4-46D2-B956-17F7D8C2783A}" v="359" dt="2023-10-04T03:11:24.288"/>
    <p1510:client id="{4F82473C-16DA-070B-4DEB-D2F8FFCF969D}" v="449" dt="2023-10-04T04:55:33.952"/>
    <p1510:client id="{5CF256D6-A19A-4C05-A6FE-4832468C723F}" v="114" dt="2023-10-04T01:21:01.473"/>
    <p1510:client id="{7AB95AF7-FB7A-32E5-4B74-F80DA7C1DFF1}" v="28" dt="2023-10-04T06:44:33.113"/>
    <p1510:client id="{85530B2F-C540-41E7-B556-E1241D4A2D23}" v="167" dt="2023-10-04T05:06:04.063"/>
    <p1510:client id="{8CD874E5-9ECB-40AA-824A-6847834A5653}" v="39" dt="2023-10-04T08:12:12.327"/>
    <p1510:client id="{9F31CA31-0878-6C43-8BAD-3D2376B6EAB9}" v="835" dt="2023-10-04T06:33:10.460"/>
    <p1510:client id="{A006B0FF-6463-FA97-8549-CAD3ED12AF0A}" v="1276" dt="2023-10-04T01:15:34.382"/>
    <p1510:client id="{A2778549-0B38-C0EE-8E4C-E78A6B6662D8}" v="307" dt="2023-10-04T05:33:07.410"/>
    <p1510:client id="{A8623B25-D40F-3203-44A6-EA4A1B41AD77}" v="2" dt="2023-10-04T06:47:15.003"/>
    <p1510:client id="{CED334DF-9069-8BE4-9256-5BC43DFCDFC0}" v="239" dt="2023-10-04T03:10:29.456"/>
    <p1510:client id="{DD18571D-CD2C-FFCE-D6CC-8B49770101AC}" v="11" dt="2023-10-04T04:54:50.156"/>
    <p1510:client id="{E9BC418A-8580-C28B-2C0F-ECA2954D6DF6}" v="3" dt="2023-10-04T04:49:32.534"/>
    <p1510:client id="{EF77C5BE-5F11-F202-B126-5879C5D889B2}" v="295" dt="2023-10-04T06:50:02.732"/>
  </p1510:revLst>
</p1510:revInfo>
</file>

<file path=ppt/tableStyles.xml><?xml version="1.0" encoding="utf-8"?>
<a:tblStyleLst xmlns:a="http://schemas.openxmlformats.org/drawingml/2006/main" def="{A08CB5C0-3E50-4001-B704-3495ACA086F2}">
  <a:tblStyle styleId="{A08CB5C0-3E50-4001-B704-3495ACA086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7796A14-EC25-4023-9122-9FB39AE321F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1E22E3-B431-4038-99CE-BA0F591C91F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A79CC1D-B89F-4901-A217-76BD31771E4D}">
      <dgm:prSet phldrT="[Text]" phldr="0"/>
      <dgm:spPr/>
      <dgm:t>
        <a:bodyPr/>
        <a:lstStyle/>
        <a:p>
          <a:pPr rtl="0"/>
          <a:r>
            <a:rPr lang="en-US" b="1" dirty="0">
              <a:solidFill>
                <a:srgbClr val="002060"/>
              </a:solidFill>
              <a:latin typeface="Times New Roman"/>
              <a:cs typeface="Times New Roman"/>
            </a:rPr>
            <a:t>Data-Driven Decision Making</a:t>
          </a:r>
          <a:endParaRPr lang="en-US" dirty="0">
            <a:solidFill>
              <a:srgbClr val="002060"/>
            </a:solidFill>
            <a:latin typeface="Times New Roman"/>
            <a:cs typeface="Times New Roman"/>
          </a:endParaRPr>
        </a:p>
      </dgm:t>
    </dgm:pt>
    <dgm:pt modelId="{84F8B891-7087-4681-A088-E18282FA58DB}" type="parTrans" cxnId="{FD92AB05-D8E1-4A7D-A3C7-5B2712407D58}">
      <dgm:prSet/>
      <dgm:spPr/>
      <dgm:t>
        <a:bodyPr/>
        <a:lstStyle/>
        <a:p>
          <a:endParaRPr lang="en-US"/>
        </a:p>
      </dgm:t>
    </dgm:pt>
    <dgm:pt modelId="{0EB03BFF-2C38-4DC7-84AA-B1D64D634245}" type="sibTrans" cxnId="{FD92AB05-D8E1-4A7D-A3C7-5B2712407D58}">
      <dgm:prSet/>
      <dgm:spPr/>
      <dgm:t>
        <a:bodyPr/>
        <a:lstStyle/>
        <a:p>
          <a:endParaRPr lang="en-US"/>
        </a:p>
      </dgm:t>
    </dgm:pt>
    <dgm:pt modelId="{BDFE8BED-F943-45C3-A77C-16A9FA3E08A2}">
      <dgm:prSet phldrT="[Text]" phldr="0"/>
      <dgm:spPr/>
      <dgm:t>
        <a:bodyPr/>
        <a:lstStyle/>
        <a:p>
          <a:r>
            <a:rPr lang="en-US" dirty="0">
              <a:solidFill>
                <a:srgbClr val="002060"/>
              </a:solidFill>
              <a:latin typeface="Times New Roman"/>
              <a:cs typeface="Times New Roman"/>
            </a:rPr>
            <a:t>more personalized shopping experience</a:t>
          </a:r>
        </a:p>
      </dgm:t>
    </dgm:pt>
    <dgm:pt modelId="{B84A9934-E0A0-4476-AB2F-22C08C0EDF2A}" type="parTrans" cxnId="{9E83C798-FA06-4AEE-89D7-1ECF0522CB0D}">
      <dgm:prSet/>
      <dgm:spPr/>
      <dgm:t>
        <a:bodyPr/>
        <a:lstStyle/>
        <a:p>
          <a:endParaRPr lang="en-US"/>
        </a:p>
      </dgm:t>
    </dgm:pt>
    <dgm:pt modelId="{ADB20990-582F-407B-AD97-139E6D634C92}" type="sibTrans" cxnId="{9E83C798-FA06-4AEE-89D7-1ECF0522CB0D}">
      <dgm:prSet/>
      <dgm:spPr/>
      <dgm:t>
        <a:bodyPr/>
        <a:lstStyle/>
        <a:p>
          <a:endParaRPr lang="en-US"/>
        </a:p>
      </dgm:t>
    </dgm:pt>
    <dgm:pt modelId="{6A434C1E-B723-4A2B-B3D9-06A0FB8D7FEE}">
      <dgm:prSet phldrT="[Text]" phldr="0"/>
      <dgm:spPr/>
      <dgm:t>
        <a:bodyPr/>
        <a:lstStyle/>
        <a:p>
          <a:pPr rtl="0"/>
          <a:r>
            <a:rPr lang="en-US">
              <a:solidFill>
                <a:srgbClr val="002060"/>
              </a:solidFill>
              <a:latin typeface="Times New Roman"/>
              <a:cs typeface="Times New Roman"/>
            </a:rPr>
            <a:t>voice of the customer initiatives</a:t>
          </a:r>
        </a:p>
      </dgm:t>
    </dgm:pt>
    <dgm:pt modelId="{3D4D998E-EFDD-4987-BE1D-FC66A6F70EF8}" type="parTrans" cxnId="{216E5AC8-BAA9-4E92-B2E1-019336167E74}">
      <dgm:prSet/>
      <dgm:spPr/>
      <dgm:t>
        <a:bodyPr/>
        <a:lstStyle/>
        <a:p>
          <a:endParaRPr lang="en-US"/>
        </a:p>
      </dgm:t>
    </dgm:pt>
    <dgm:pt modelId="{A21B640C-BE42-445C-98A6-82ED1734A8DE}" type="sibTrans" cxnId="{216E5AC8-BAA9-4E92-B2E1-019336167E74}">
      <dgm:prSet/>
      <dgm:spPr/>
      <dgm:t>
        <a:bodyPr/>
        <a:lstStyle/>
        <a:p>
          <a:endParaRPr lang="en-US"/>
        </a:p>
      </dgm:t>
    </dgm:pt>
    <dgm:pt modelId="{E3DCC3DE-E6B5-4658-8724-0F99DAFE0919}">
      <dgm:prSet phldr="0"/>
      <dgm:spPr/>
      <dgm:t>
        <a:bodyPr/>
        <a:lstStyle/>
        <a:p>
          <a:pPr rtl="0"/>
          <a:r>
            <a:rPr lang="en-US" b="1">
              <a:solidFill>
                <a:srgbClr val="002060"/>
              </a:solidFill>
              <a:latin typeface="Times New Roman"/>
              <a:cs typeface="Times New Roman"/>
            </a:rPr>
            <a:t> Operations optimization</a:t>
          </a:r>
        </a:p>
      </dgm:t>
    </dgm:pt>
    <dgm:pt modelId="{DC359C7B-4CC3-4D71-BF17-1716C53C5E16}" type="parTrans" cxnId="{F0AE4035-31CB-4AB8-B7C6-B1332C080724}">
      <dgm:prSet/>
      <dgm:spPr/>
      <dgm:t>
        <a:bodyPr/>
        <a:lstStyle/>
        <a:p>
          <a:endParaRPr lang="en-IN"/>
        </a:p>
      </dgm:t>
    </dgm:pt>
    <dgm:pt modelId="{6E455707-B42F-4A3F-ADFA-FCC73188585B}" type="sibTrans" cxnId="{F0AE4035-31CB-4AB8-B7C6-B1332C080724}">
      <dgm:prSet/>
      <dgm:spPr/>
      <dgm:t>
        <a:bodyPr/>
        <a:lstStyle/>
        <a:p>
          <a:endParaRPr lang="en-IN"/>
        </a:p>
      </dgm:t>
    </dgm:pt>
    <dgm:pt modelId="{6F20AF75-7550-4CF1-8883-EDEB514CCE59}">
      <dgm:prSet phldr="0"/>
      <dgm:spPr/>
      <dgm:t>
        <a:bodyPr/>
        <a:lstStyle/>
        <a:p>
          <a:pPr rtl="0"/>
          <a:r>
            <a:rPr lang="en-US" b="0">
              <a:solidFill>
                <a:srgbClr val="002060"/>
              </a:solidFill>
              <a:latin typeface="Times New Roman"/>
              <a:cs typeface="Times New Roman"/>
            </a:rPr>
            <a:t> shifted some manufacturing from Asia to the Caribbean </a:t>
          </a:r>
        </a:p>
      </dgm:t>
    </dgm:pt>
    <dgm:pt modelId="{0EBEE389-D4F3-49B5-AD04-768EBAF63518}" type="parTrans" cxnId="{C0E17C5D-A5A5-46E4-903B-65B58FA63C3E}">
      <dgm:prSet/>
      <dgm:spPr/>
      <dgm:t>
        <a:bodyPr/>
        <a:lstStyle/>
        <a:p>
          <a:endParaRPr lang="en-IN"/>
        </a:p>
      </dgm:t>
    </dgm:pt>
    <dgm:pt modelId="{288CFBC5-DE31-4B40-860B-9CCC4A015F37}" type="sibTrans" cxnId="{C0E17C5D-A5A5-46E4-903B-65B58FA63C3E}">
      <dgm:prSet/>
      <dgm:spPr/>
      <dgm:t>
        <a:bodyPr/>
        <a:lstStyle/>
        <a:p>
          <a:endParaRPr lang="en-IN"/>
        </a:p>
      </dgm:t>
    </dgm:pt>
    <dgm:pt modelId="{C73C2D05-9F72-4CE8-BC27-65AE57D7E728}">
      <dgm:prSet phldr="0"/>
      <dgm:spPr/>
      <dgm:t>
        <a:bodyPr/>
        <a:lstStyle/>
        <a:p>
          <a:pPr rtl="0"/>
          <a:r>
            <a:rPr lang="en-US" b="0">
              <a:solidFill>
                <a:srgbClr val="002060"/>
              </a:solidFill>
              <a:latin typeface="Times New Roman"/>
              <a:cs typeface="Times New Roman"/>
            </a:rPr>
            <a:t>   </a:t>
          </a:r>
          <a:r>
            <a:rPr lang="en-US" b="1">
              <a:solidFill>
                <a:srgbClr val="002060"/>
              </a:solidFill>
              <a:latin typeface="Times New Roman"/>
              <a:cs typeface="Times New Roman"/>
            </a:rPr>
            <a:t>Firing of Creative Director</a:t>
          </a:r>
        </a:p>
      </dgm:t>
    </dgm:pt>
    <dgm:pt modelId="{A8E674AF-4AA3-44D6-B685-DE07E9AB56D8}" type="parTrans" cxnId="{EA74D9D5-1295-422F-A97E-AB510075DFDD}">
      <dgm:prSet/>
      <dgm:spPr/>
      <dgm:t>
        <a:bodyPr/>
        <a:lstStyle/>
        <a:p>
          <a:endParaRPr lang="en-IN"/>
        </a:p>
      </dgm:t>
    </dgm:pt>
    <dgm:pt modelId="{878DD454-87A7-4DE6-9626-EE692DBEFC8E}" type="sibTrans" cxnId="{EA74D9D5-1295-422F-A97E-AB510075DFDD}">
      <dgm:prSet/>
      <dgm:spPr/>
      <dgm:t>
        <a:bodyPr/>
        <a:lstStyle/>
        <a:p>
          <a:endParaRPr lang="en-IN"/>
        </a:p>
      </dgm:t>
    </dgm:pt>
    <dgm:pt modelId="{5A2946C8-CE9D-42D1-BF7B-B22804D67DCB}">
      <dgm:prSet phldr="0"/>
      <dgm:spPr/>
      <dgm:t>
        <a:bodyPr/>
        <a:lstStyle/>
        <a:p>
          <a:pPr rtl="0"/>
          <a:r>
            <a:rPr lang="en-US" b="0">
              <a:solidFill>
                <a:srgbClr val="002060"/>
              </a:solidFill>
              <a:latin typeface="Times New Roman"/>
              <a:cs typeface="Times New Roman"/>
            </a:rPr>
            <a:t>Email Personalization and </a:t>
          </a:r>
          <a:r>
            <a:rPr lang="en-US" b="0" err="1">
              <a:solidFill>
                <a:srgbClr val="002060"/>
              </a:solidFill>
              <a:latin typeface="Times New Roman"/>
              <a:cs typeface="Times New Roman"/>
            </a:rPr>
            <a:t>Geosniffing</a:t>
          </a:r>
          <a:endParaRPr lang="en-US" b="0">
            <a:solidFill>
              <a:srgbClr val="002060"/>
            </a:solidFill>
            <a:latin typeface="Times New Roman"/>
            <a:cs typeface="Times New Roman"/>
          </a:endParaRPr>
        </a:p>
      </dgm:t>
    </dgm:pt>
    <dgm:pt modelId="{5900E5C5-2B50-441B-BDB2-D996C7EF007A}" type="parTrans" cxnId="{58647B42-638E-4D8B-832F-6D23AC58BBE4}">
      <dgm:prSet/>
      <dgm:spPr/>
      <dgm:t>
        <a:bodyPr/>
        <a:lstStyle/>
        <a:p>
          <a:endParaRPr lang="en-IN"/>
        </a:p>
      </dgm:t>
    </dgm:pt>
    <dgm:pt modelId="{0F965F5D-CDFE-4135-8457-3BD774AE2FD1}" type="sibTrans" cxnId="{58647B42-638E-4D8B-832F-6D23AC58BBE4}">
      <dgm:prSet/>
      <dgm:spPr/>
      <dgm:t>
        <a:bodyPr/>
        <a:lstStyle/>
        <a:p>
          <a:endParaRPr lang="en-IN"/>
        </a:p>
      </dgm:t>
    </dgm:pt>
    <dgm:pt modelId="{4D1EF49C-D0E0-4565-88BC-C4B1FA5A95D7}">
      <dgm:prSet phldr="0"/>
      <dgm:spPr/>
      <dgm:t>
        <a:bodyPr/>
        <a:lstStyle/>
        <a:p>
          <a:pPr rtl="0"/>
          <a:r>
            <a:rPr lang="en-US" b="0">
              <a:solidFill>
                <a:srgbClr val="002060"/>
              </a:solidFill>
              <a:latin typeface="Times New Roman"/>
              <a:cs typeface="Times New Roman"/>
            </a:rPr>
            <a:t> testing of product</a:t>
          </a:r>
        </a:p>
      </dgm:t>
    </dgm:pt>
    <dgm:pt modelId="{C31DE2CC-4116-4BBC-B595-6B6C9A37975B}" type="parTrans" cxnId="{E127F362-7DB4-4D13-B1EC-D659EB592FC9}">
      <dgm:prSet/>
      <dgm:spPr/>
      <dgm:t>
        <a:bodyPr/>
        <a:lstStyle/>
        <a:p>
          <a:endParaRPr lang="en-IN"/>
        </a:p>
      </dgm:t>
    </dgm:pt>
    <dgm:pt modelId="{93162380-F3FF-4D0A-982B-FB0C0E69466B}" type="sibTrans" cxnId="{E127F362-7DB4-4D13-B1EC-D659EB592FC9}">
      <dgm:prSet/>
      <dgm:spPr/>
      <dgm:t>
        <a:bodyPr/>
        <a:lstStyle/>
        <a:p>
          <a:endParaRPr lang="en-IN"/>
        </a:p>
      </dgm:t>
    </dgm:pt>
    <dgm:pt modelId="{10CC49D6-3A87-4DCF-AF45-285C10D75044}">
      <dgm:prSet phldr="0"/>
      <dgm:spPr/>
      <dgm:t>
        <a:bodyPr/>
        <a:lstStyle/>
        <a:p>
          <a:pPr rtl="0"/>
          <a:r>
            <a:rPr lang="en-US" b="0">
              <a:solidFill>
                <a:srgbClr val="002060"/>
              </a:solidFill>
              <a:latin typeface="Times New Roman"/>
              <a:cs typeface="Times New Roman"/>
            </a:rPr>
            <a:t>each brand’s vision statement served as a filter</a:t>
          </a:r>
        </a:p>
      </dgm:t>
    </dgm:pt>
    <dgm:pt modelId="{D7EBE95D-589D-4145-9074-8A8BC6CA48C9}" type="parTrans" cxnId="{F80DC6F4-E37F-4ACA-B785-508D54781950}">
      <dgm:prSet/>
      <dgm:spPr/>
      <dgm:t>
        <a:bodyPr/>
        <a:lstStyle/>
        <a:p>
          <a:endParaRPr lang="en-IN"/>
        </a:p>
      </dgm:t>
    </dgm:pt>
    <dgm:pt modelId="{A31A3BDE-2E45-4568-A36B-FEC2B02F7934}" type="sibTrans" cxnId="{F80DC6F4-E37F-4ACA-B785-508D54781950}">
      <dgm:prSet/>
      <dgm:spPr/>
      <dgm:t>
        <a:bodyPr/>
        <a:lstStyle/>
        <a:p>
          <a:endParaRPr lang="en-IN"/>
        </a:p>
      </dgm:t>
    </dgm:pt>
    <dgm:pt modelId="{468AA4B6-7049-4C0E-B943-C5A3AE496663}">
      <dgm:prSet phldr="0"/>
      <dgm:spPr/>
      <dgm:t>
        <a:bodyPr/>
        <a:lstStyle/>
        <a:p>
          <a:pPr rtl="0"/>
          <a:r>
            <a:rPr lang="en-US" b="0">
              <a:solidFill>
                <a:srgbClr val="002060"/>
              </a:solidFill>
              <a:latin typeface="Times New Roman"/>
              <a:cs typeface="Times New Roman"/>
            </a:rPr>
            <a:t>closing of stores.</a:t>
          </a:r>
        </a:p>
      </dgm:t>
    </dgm:pt>
    <dgm:pt modelId="{EE070B92-8912-4976-875D-AA58106AE362}" type="parTrans" cxnId="{F310AE86-B4B0-45B8-A075-A7FF6BD8CFA3}">
      <dgm:prSet/>
      <dgm:spPr/>
      <dgm:t>
        <a:bodyPr/>
        <a:lstStyle/>
        <a:p>
          <a:endParaRPr lang="en-IN"/>
        </a:p>
      </dgm:t>
    </dgm:pt>
    <dgm:pt modelId="{8CDEA593-FC95-4F28-961F-05EE03D468DD}" type="sibTrans" cxnId="{F310AE86-B4B0-45B8-A075-A7FF6BD8CFA3}">
      <dgm:prSet/>
      <dgm:spPr/>
      <dgm:t>
        <a:bodyPr/>
        <a:lstStyle/>
        <a:p>
          <a:endParaRPr lang="en-IN"/>
        </a:p>
      </dgm:t>
    </dgm:pt>
    <dgm:pt modelId="{AAC4BA3A-A3F6-4CB7-AD2E-AA9EE8F84416}">
      <dgm:prSet phldr="0"/>
      <dgm:spPr/>
      <dgm:t>
        <a:bodyPr/>
        <a:lstStyle/>
        <a:p>
          <a:r>
            <a:rPr lang="en-US" b="0">
              <a:solidFill>
                <a:srgbClr val="002060"/>
              </a:solidFill>
              <a:latin typeface="Times New Roman"/>
              <a:cs typeface="Times New Roman"/>
            </a:rPr>
            <a:t>emphasized Gap's digital and mobile e-commerce platforms</a:t>
          </a:r>
          <a:endParaRPr lang="en-US">
            <a:solidFill>
              <a:srgbClr val="002060"/>
            </a:solidFill>
            <a:latin typeface="Times New Roman"/>
            <a:cs typeface="Times New Roman"/>
          </a:endParaRPr>
        </a:p>
      </dgm:t>
    </dgm:pt>
    <dgm:pt modelId="{84B8C84D-4236-4550-8B2A-A2928C7EC614}" type="parTrans" cxnId="{0179C27D-2798-479A-9F52-E302A6E0D305}">
      <dgm:prSet/>
      <dgm:spPr/>
      <dgm:t>
        <a:bodyPr/>
        <a:lstStyle/>
        <a:p>
          <a:endParaRPr lang="en-IN"/>
        </a:p>
      </dgm:t>
    </dgm:pt>
    <dgm:pt modelId="{91A83C48-D086-4BC7-9E27-5A4B4C28F533}" type="sibTrans" cxnId="{0179C27D-2798-479A-9F52-E302A6E0D305}">
      <dgm:prSet/>
      <dgm:spPr/>
      <dgm:t>
        <a:bodyPr/>
        <a:lstStyle/>
        <a:p>
          <a:endParaRPr lang="en-IN"/>
        </a:p>
      </dgm:t>
    </dgm:pt>
    <dgm:pt modelId="{B9377708-0A11-4848-A4E4-979B785C0A16}">
      <dgm:prSet phldr="0"/>
      <dgm:spPr/>
      <dgm:t>
        <a:bodyPr/>
        <a:lstStyle/>
        <a:p>
          <a:pPr rtl="0"/>
          <a:r>
            <a:rPr lang="en-US" dirty="0">
              <a:solidFill>
                <a:srgbClr val="002060"/>
              </a:solidFill>
              <a:latin typeface="Times New Roman"/>
              <a:cs typeface="Times New Roman"/>
            </a:rPr>
            <a:t>large quantities of fabric and holding</a:t>
          </a:r>
        </a:p>
      </dgm:t>
    </dgm:pt>
    <dgm:pt modelId="{51A9A6FF-76A5-4ECD-9F09-855E08B1E08F}" type="parTrans" cxnId="{6DF0DA35-8A9B-407E-A7D2-AEEFB80D9A9A}">
      <dgm:prSet/>
      <dgm:spPr/>
      <dgm:t>
        <a:bodyPr/>
        <a:lstStyle/>
        <a:p>
          <a:endParaRPr lang="en-IN"/>
        </a:p>
      </dgm:t>
    </dgm:pt>
    <dgm:pt modelId="{B5C8FD09-5E8A-43BD-954D-31474F151102}" type="sibTrans" cxnId="{6DF0DA35-8A9B-407E-A7D2-AEEFB80D9A9A}">
      <dgm:prSet/>
      <dgm:spPr/>
      <dgm:t>
        <a:bodyPr/>
        <a:lstStyle/>
        <a:p>
          <a:endParaRPr lang="en-IN"/>
        </a:p>
      </dgm:t>
    </dgm:pt>
    <dgm:pt modelId="{E55F1FE0-A19B-4E0D-A813-7CBC2EB11EDB}">
      <dgm:prSet phldr="0"/>
      <dgm:spPr/>
      <dgm:t>
        <a:bodyPr/>
        <a:lstStyle/>
        <a:p>
          <a:pPr rtl="0"/>
          <a:r>
            <a:rPr lang="en-US" b="0">
              <a:solidFill>
                <a:srgbClr val="002060"/>
              </a:solidFill>
              <a:latin typeface="Times New Roman"/>
              <a:cs typeface="Times New Roman"/>
            </a:rPr>
            <a:t>Cutting the development cycle down</a:t>
          </a:r>
        </a:p>
      </dgm:t>
    </dgm:pt>
    <dgm:pt modelId="{15A524BF-0BF6-4CCD-9071-6E7B416FC5E3}" type="parTrans" cxnId="{C9801C7D-4DA6-4879-A2F1-A3675DA603B7}">
      <dgm:prSet/>
      <dgm:spPr/>
      <dgm:t>
        <a:bodyPr/>
        <a:lstStyle/>
        <a:p>
          <a:endParaRPr lang="en-IN"/>
        </a:p>
      </dgm:t>
    </dgm:pt>
    <dgm:pt modelId="{DB4119D1-9B7D-4544-8D3F-7911D83B1A7A}" type="sibTrans" cxnId="{C9801C7D-4DA6-4879-A2F1-A3675DA603B7}">
      <dgm:prSet/>
      <dgm:spPr/>
      <dgm:t>
        <a:bodyPr/>
        <a:lstStyle/>
        <a:p>
          <a:endParaRPr lang="en-IN"/>
        </a:p>
      </dgm:t>
    </dgm:pt>
    <dgm:pt modelId="{369E9391-636C-4529-B79C-D5B974AD7D40}">
      <dgm:prSet phldr="0"/>
      <dgm:spPr/>
      <dgm:t>
        <a:bodyPr/>
        <a:lstStyle/>
        <a:p>
          <a:pPr rtl="0"/>
          <a:r>
            <a:rPr lang="en-US" b="0">
              <a:solidFill>
                <a:srgbClr val="002060"/>
              </a:solidFill>
              <a:latin typeface="Times New Roman"/>
              <a:cs typeface="Times New Roman"/>
            </a:rPr>
            <a:t>consistent with the brand’s image</a:t>
          </a:r>
          <a:r>
            <a:rPr lang="en-US" b="0">
              <a:solidFill>
                <a:srgbClr val="002060"/>
              </a:solidFill>
              <a:latin typeface="Times New Roman"/>
              <a:cs typeface="Arial"/>
            </a:rPr>
            <a:t> instead of creative director specific</a:t>
          </a:r>
        </a:p>
      </dgm:t>
    </dgm:pt>
    <dgm:pt modelId="{CC5DB851-8A5B-4DB0-99BE-2ABF5C6E6CD7}" type="parTrans" cxnId="{3A544512-DC12-4B75-88A8-EC4C43E4A52C}">
      <dgm:prSet/>
      <dgm:spPr/>
      <dgm:t>
        <a:bodyPr/>
        <a:lstStyle/>
        <a:p>
          <a:endParaRPr lang="en-IN"/>
        </a:p>
      </dgm:t>
    </dgm:pt>
    <dgm:pt modelId="{31C133FE-0BAA-46E0-B9EF-C11718CA5E3C}" type="sibTrans" cxnId="{3A544512-DC12-4B75-88A8-EC4C43E4A52C}">
      <dgm:prSet/>
      <dgm:spPr/>
      <dgm:t>
        <a:bodyPr/>
        <a:lstStyle/>
        <a:p>
          <a:endParaRPr lang="en-IN"/>
        </a:p>
      </dgm:t>
    </dgm:pt>
    <dgm:pt modelId="{979E9DDE-9D25-4130-A17B-BAB6DAE88A1A}">
      <dgm:prSet phldr="0"/>
      <dgm:spPr/>
      <dgm:t>
        <a:bodyPr/>
        <a:lstStyle/>
        <a:p>
          <a:pPr rtl="0"/>
          <a:r>
            <a:rPr lang="en-US">
              <a:solidFill>
                <a:srgbClr val="002060"/>
              </a:solidFill>
              <a:latin typeface="Times New Roman"/>
              <a:cs typeface="Times New Roman"/>
            </a:rPr>
            <a:t>analysis of customer purchase data</a:t>
          </a:r>
        </a:p>
      </dgm:t>
    </dgm:pt>
    <dgm:pt modelId="{7937FBE4-C4D2-4A2D-B7D6-43C121614D54}" type="parTrans" cxnId="{E724D65B-89CA-433E-B598-AAB58332554F}">
      <dgm:prSet/>
      <dgm:spPr/>
      <dgm:t>
        <a:bodyPr/>
        <a:lstStyle/>
        <a:p>
          <a:endParaRPr lang="en-IN"/>
        </a:p>
      </dgm:t>
    </dgm:pt>
    <dgm:pt modelId="{2B80953A-8A74-4F73-B561-32AA8D08FE1D}" type="sibTrans" cxnId="{E724D65B-89CA-433E-B598-AAB58332554F}">
      <dgm:prSet/>
      <dgm:spPr/>
      <dgm:t>
        <a:bodyPr/>
        <a:lstStyle/>
        <a:p>
          <a:endParaRPr lang="en-IN"/>
        </a:p>
      </dgm:t>
    </dgm:pt>
    <dgm:pt modelId="{DE529260-67CD-4A87-8D11-44BD6F8904F3}" type="pres">
      <dgm:prSet presAssocID="{C01E22E3-B431-4038-99CE-BA0F591C91F6}" presName="Name0" presStyleCnt="0">
        <dgm:presLayoutVars>
          <dgm:dir/>
          <dgm:animLvl val="lvl"/>
          <dgm:resizeHandles val="exact"/>
        </dgm:presLayoutVars>
      </dgm:prSet>
      <dgm:spPr/>
    </dgm:pt>
    <dgm:pt modelId="{E0570529-E24A-412E-8B18-F7787DBD0010}" type="pres">
      <dgm:prSet presAssocID="{4A79CC1D-B89F-4901-A217-76BD31771E4D}" presName="composite" presStyleCnt="0"/>
      <dgm:spPr/>
    </dgm:pt>
    <dgm:pt modelId="{B5A18C88-D504-4E02-A2CC-108F6AAED249}" type="pres">
      <dgm:prSet presAssocID="{4A79CC1D-B89F-4901-A217-76BD31771E4D}" presName="parTx" presStyleLbl="alignNode1" presStyleIdx="0" presStyleCnt="3">
        <dgm:presLayoutVars>
          <dgm:chMax val="0"/>
          <dgm:chPref val="0"/>
          <dgm:bulletEnabled val="1"/>
        </dgm:presLayoutVars>
      </dgm:prSet>
      <dgm:spPr/>
    </dgm:pt>
    <dgm:pt modelId="{6FECC82F-FAD1-4BDE-9DBA-AE972D85EA6B}" type="pres">
      <dgm:prSet presAssocID="{4A79CC1D-B89F-4901-A217-76BD31771E4D}" presName="desTx" presStyleLbl="alignAccFollowNode1" presStyleIdx="0" presStyleCnt="3">
        <dgm:presLayoutVars>
          <dgm:bulletEnabled val="1"/>
        </dgm:presLayoutVars>
      </dgm:prSet>
      <dgm:spPr/>
    </dgm:pt>
    <dgm:pt modelId="{D617278C-78E6-42BA-ABD7-CE58F8D47215}" type="pres">
      <dgm:prSet presAssocID="{0EB03BFF-2C38-4DC7-84AA-B1D64D634245}" presName="space" presStyleCnt="0"/>
      <dgm:spPr/>
    </dgm:pt>
    <dgm:pt modelId="{C71AA43E-3E20-4067-A546-1E09671CAF80}" type="pres">
      <dgm:prSet presAssocID="{C73C2D05-9F72-4CE8-BC27-65AE57D7E728}" presName="composite" presStyleCnt="0"/>
      <dgm:spPr/>
    </dgm:pt>
    <dgm:pt modelId="{81610794-7EC2-45C7-8301-0CB970C368D4}" type="pres">
      <dgm:prSet presAssocID="{C73C2D05-9F72-4CE8-BC27-65AE57D7E728}" presName="parTx" presStyleLbl="alignNode1" presStyleIdx="1" presStyleCnt="3">
        <dgm:presLayoutVars>
          <dgm:chMax val="0"/>
          <dgm:chPref val="0"/>
          <dgm:bulletEnabled val="1"/>
        </dgm:presLayoutVars>
      </dgm:prSet>
      <dgm:spPr/>
    </dgm:pt>
    <dgm:pt modelId="{9A3F7C8A-09BC-4A5B-A76D-8CA404051596}" type="pres">
      <dgm:prSet presAssocID="{C73C2D05-9F72-4CE8-BC27-65AE57D7E728}" presName="desTx" presStyleLbl="alignAccFollowNode1" presStyleIdx="1" presStyleCnt="3">
        <dgm:presLayoutVars>
          <dgm:bulletEnabled val="1"/>
        </dgm:presLayoutVars>
      </dgm:prSet>
      <dgm:spPr/>
    </dgm:pt>
    <dgm:pt modelId="{1CA540C1-AF24-4DF8-955D-C87CB0419B4B}" type="pres">
      <dgm:prSet presAssocID="{878DD454-87A7-4DE6-9626-EE692DBEFC8E}" presName="space" presStyleCnt="0"/>
      <dgm:spPr/>
    </dgm:pt>
    <dgm:pt modelId="{C0102196-9D9B-40E3-A161-D76CA5256F45}" type="pres">
      <dgm:prSet presAssocID="{E3DCC3DE-E6B5-4658-8724-0F99DAFE0919}" presName="composite" presStyleCnt="0"/>
      <dgm:spPr/>
    </dgm:pt>
    <dgm:pt modelId="{4F46D9E1-29A2-4A81-99E0-A85A6F69CA3D}" type="pres">
      <dgm:prSet presAssocID="{E3DCC3DE-E6B5-4658-8724-0F99DAFE0919}" presName="parTx" presStyleLbl="alignNode1" presStyleIdx="2" presStyleCnt="3">
        <dgm:presLayoutVars>
          <dgm:chMax val="0"/>
          <dgm:chPref val="0"/>
          <dgm:bulletEnabled val="1"/>
        </dgm:presLayoutVars>
      </dgm:prSet>
      <dgm:spPr/>
    </dgm:pt>
    <dgm:pt modelId="{CB927261-09F5-4AAA-9953-2BACD104E521}" type="pres">
      <dgm:prSet presAssocID="{E3DCC3DE-E6B5-4658-8724-0F99DAFE0919}" presName="desTx" presStyleLbl="alignAccFollowNode1" presStyleIdx="2" presStyleCnt="3">
        <dgm:presLayoutVars>
          <dgm:bulletEnabled val="1"/>
        </dgm:presLayoutVars>
      </dgm:prSet>
      <dgm:spPr/>
    </dgm:pt>
  </dgm:ptLst>
  <dgm:cxnLst>
    <dgm:cxn modelId="{FD92AB05-D8E1-4A7D-A3C7-5B2712407D58}" srcId="{C01E22E3-B431-4038-99CE-BA0F591C91F6}" destId="{4A79CC1D-B89F-4901-A217-76BD31771E4D}" srcOrd="0" destOrd="0" parTransId="{84F8B891-7087-4681-A088-E18282FA58DB}" sibTransId="{0EB03BFF-2C38-4DC7-84AA-B1D64D634245}"/>
    <dgm:cxn modelId="{36D66506-9357-468F-B2F2-D4C26910649C}" type="presOf" srcId="{369E9391-636C-4529-B79C-D5B974AD7D40}" destId="{9A3F7C8A-09BC-4A5B-A76D-8CA404051596}" srcOrd="0" destOrd="1" presId="urn:microsoft.com/office/officeart/2005/8/layout/hList1"/>
    <dgm:cxn modelId="{3A544512-DC12-4B75-88A8-EC4C43E4A52C}" srcId="{C73C2D05-9F72-4CE8-BC27-65AE57D7E728}" destId="{369E9391-636C-4529-B79C-D5B974AD7D40}" srcOrd="1" destOrd="0" parTransId="{CC5DB851-8A5B-4DB0-99BE-2ABF5C6E6CD7}" sibTransId="{31C133FE-0BAA-46E0-B9EF-C11718CA5E3C}"/>
    <dgm:cxn modelId="{5D002F26-185B-46A4-8C60-FC16232CF9A2}" type="presOf" srcId="{979E9DDE-9D25-4130-A17B-BAB6DAE88A1A}" destId="{6FECC82F-FAD1-4BDE-9DBA-AE972D85EA6B}" srcOrd="0" destOrd="0" presId="urn:microsoft.com/office/officeart/2005/8/layout/hList1"/>
    <dgm:cxn modelId="{4214BB27-1594-4BB3-BC87-7B3C1B5BEA6C}" type="presOf" srcId="{4D1EF49C-D0E0-4565-88BC-C4B1FA5A95D7}" destId="{6FECC82F-FAD1-4BDE-9DBA-AE972D85EA6B}" srcOrd="0" destOrd="4" presId="urn:microsoft.com/office/officeart/2005/8/layout/hList1"/>
    <dgm:cxn modelId="{F0AE4035-31CB-4AB8-B7C6-B1332C080724}" srcId="{C01E22E3-B431-4038-99CE-BA0F591C91F6}" destId="{E3DCC3DE-E6B5-4658-8724-0F99DAFE0919}" srcOrd="2" destOrd="0" parTransId="{DC359C7B-4CC3-4D71-BF17-1716C53C5E16}" sibTransId="{6E455707-B42F-4A3F-ADFA-FCC73188585B}"/>
    <dgm:cxn modelId="{6DF0DA35-8A9B-407E-A7D2-AEEFB80D9A9A}" srcId="{E3DCC3DE-E6B5-4658-8724-0F99DAFE0919}" destId="{B9377708-0A11-4848-A4E4-979B785C0A16}" srcOrd="1" destOrd="0" parTransId="{51A9A6FF-76A5-4ECD-9F09-855E08B1E08F}" sibTransId="{B5C8FD09-5E8A-43BD-954D-31474F151102}"/>
    <dgm:cxn modelId="{E724D65B-89CA-433E-B598-AAB58332554F}" srcId="{4A79CC1D-B89F-4901-A217-76BD31771E4D}" destId="{979E9DDE-9D25-4130-A17B-BAB6DAE88A1A}" srcOrd="0" destOrd="0" parTransId="{7937FBE4-C4D2-4A2D-B7D6-43C121614D54}" sibTransId="{2B80953A-8A74-4F73-B561-32AA8D08FE1D}"/>
    <dgm:cxn modelId="{C0E17C5D-A5A5-46E4-903B-65B58FA63C3E}" srcId="{E3DCC3DE-E6B5-4658-8724-0F99DAFE0919}" destId="{6F20AF75-7550-4CF1-8883-EDEB514CCE59}" srcOrd="0" destOrd="0" parTransId="{0EBEE389-D4F3-49B5-AD04-768EBAF63518}" sibTransId="{288CFBC5-DE31-4B40-860B-9CCC4A015F37}"/>
    <dgm:cxn modelId="{B8611742-4C5C-4EC6-A449-41D6F6154831}" type="presOf" srcId="{AAC4BA3A-A3F6-4CB7-AD2E-AA9EE8F84416}" destId="{CB927261-09F5-4AAA-9953-2BACD104E521}" srcOrd="0" destOrd="3" presId="urn:microsoft.com/office/officeart/2005/8/layout/hList1"/>
    <dgm:cxn modelId="{58647B42-638E-4D8B-832F-6D23AC58BBE4}" srcId="{4A79CC1D-B89F-4901-A217-76BD31771E4D}" destId="{5A2946C8-CE9D-42D1-BF7B-B22804D67DCB}" srcOrd="3" destOrd="0" parTransId="{5900E5C5-2B50-441B-BDB2-D996C7EF007A}" sibTransId="{0F965F5D-CDFE-4135-8457-3BD774AE2FD1}"/>
    <dgm:cxn modelId="{E127F362-7DB4-4D13-B1EC-D659EB592FC9}" srcId="{4A79CC1D-B89F-4901-A217-76BD31771E4D}" destId="{4D1EF49C-D0E0-4565-88BC-C4B1FA5A95D7}" srcOrd="4" destOrd="0" parTransId="{C31DE2CC-4116-4BBC-B595-6B6C9A37975B}" sibTransId="{93162380-F3FF-4D0A-982B-FB0C0E69466B}"/>
    <dgm:cxn modelId="{B3EF5865-EDD4-4B8F-A3F6-18D1706BB782}" type="presOf" srcId="{6F20AF75-7550-4CF1-8883-EDEB514CCE59}" destId="{CB927261-09F5-4AAA-9953-2BACD104E521}" srcOrd="0" destOrd="0" presId="urn:microsoft.com/office/officeart/2005/8/layout/hList1"/>
    <dgm:cxn modelId="{0E813F66-B794-4C6A-B895-59CD7EEAB414}" type="presOf" srcId="{BDFE8BED-F943-45C3-A77C-16A9FA3E08A2}" destId="{6FECC82F-FAD1-4BDE-9DBA-AE972D85EA6B}" srcOrd="0" destOrd="1" presId="urn:microsoft.com/office/officeart/2005/8/layout/hList1"/>
    <dgm:cxn modelId="{6A65C76E-95B4-409A-B092-242DA1C1A244}" type="presOf" srcId="{E3DCC3DE-E6B5-4658-8724-0F99DAFE0919}" destId="{4F46D9E1-29A2-4A81-99E0-A85A6F69CA3D}" srcOrd="0" destOrd="0" presId="urn:microsoft.com/office/officeart/2005/8/layout/hList1"/>
    <dgm:cxn modelId="{5B1D5C73-53CB-4F20-A25E-B4BD4A83D332}" type="presOf" srcId="{C73C2D05-9F72-4CE8-BC27-65AE57D7E728}" destId="{81610794-7EC2-45C7-8301-0CB970C368D4}" srcOrd="0" destOrd="0" presId="urn:microsoft.com/office/officeart/2005/8/layout/hList1"/>
    <dgm:cxn modelId="{47E9F474-98A9-44DB-B4D7-E25E95E830A7}" type="presOf" srcId="{6A434C1E-B723-4A2B-B3D9-06A0FB8D7FEE}" destId="{6FECC82F-FAD1-4BDE-9DBA-AE972D85EA6B}" srcOrd="0" destOrd="2" presId="urn:microsoft.com/office/officeart/2005/8/layout/hList1"/>
    <dgm:cxn modelId="{C9801C7D-4DA6-4879-A2F1-A3675DA603B7}" srcId="{E3DCC3DE-E6B5-4658-8724-0F99DAFE0919}" destId="{E55F1FE0-A19B-4E0D-A813-7CBC2EB11EDB}" srcOrd="2" destOrd="0" parTransId="{15A524BF-0BF6-4CCD-9071-6E7B416FC5E3}" sibTransId="{DB4119D1-9B7D-4544-8D3F-7911D83B1A7A}"/>
    <dgm:cxn modelId="{0179C27D-2798-479A-9F52-E302A6E0D305}" srcId="{E3DCC3DE-E6B5-4658-8724-0F99DAFE0919}" destId="{AAC4BA3A-A3F6-4CB7-AD2E-AA9EE8F84416}" srcOrd="3" destOrd="0" parTransId="{84B8C84D-4236-4550-8B2A-A2928C7EC614}" sibTransId="{91A83C48-D086-4BC7-9E27-5A4B4C28F533}"/>
    <dgm:cxn modelId="{5B91D181-FB1B-4988-B0D1-5EB089EAFB1F}" type="presOf" srcId="{10CC49D6-3A87-4DCF-AF45-285C10D75044}" destId="{9A3F7C8A-09BC-4A5B-A76D-8CA404051596}" srcOrd="0" destOrd="0" presId="urn:microsoft.com/office/officeart/2005/8/layout/hList1"/>
    <dgm:cxn modelId="{F310AE86-B4B0-45B8-A075-A7FF6BD8CFA3}" srcId="{E3DCC3DE-E6B5-4658-8724-0F99DAFE0919}" destId="{468AA4B6-7049-4C0E-B943-C5A3AE496663}" srcOrd="4" destOrd="0" parTransId="{EE070B92-8912-4976-875D-AA58106AE362}" sibTransId="{8CDEA593-FC95-4F28-961F-05EE03D468DD}"/>
    <dgm:cxn modelId="{FB639E95-849D-4CDB-A905-98B9FE7FECF2}" type="presOf" srcId="{B9377708-0A11-4848-A4E4-979B785C0A16}" destId="{CB927261-09F5-4AAA-9953-2BACD104E521}" srcOrd="0" destOrd="1" presId="urn:microsoft.com/office/officeart/2005/8/layout/hList1"/>
    <dgm:cxn modelId="{9E83C798-FA06-4AEE-89D7-1ECF0522CB0D}" srcId="{4A79CC1D-B89F-4901-A217-76BD31771E4D}" destId="{BDFE8BED-F943-45C3-A77C-16A9FA3E08A2}" srcOrd="1" destOrd="0" parTransId="{B84A9934-E0A0-4476-AB2F-22C08C0EDF2A}" sibTransId="{ADB20990-582F-407B-AD97-139E6D634C92}"/>
    <dgm:cxn modelId="{0E23879A-FEE8-429F-8E5D-80B33238C2F6}" type="presOf" srcId="{E55F1FE0-A19B-4E0D-A813-7CBC2EB11EDB}" destId="{CB927261-09F5-4AAA-9953-2BACD104E521}" srcOrd="0" destOrd="2" presId="urn:microsoft.com/office/officeart/2005/8/layout/hList1"/>
    <dgm:cxn modelId="{DE64AF9D-CFFC-4402-924B-9C7ACE35EF14}" type="presOf" srcId="{4A79CC1D-B89F-4901-A217-76BD31771E4D}" destId="{B5A18C88-D504-4E02-A2CC-108F6AAED249}" srcOrd="0" destOrd="0" presId="urn:microsoft.com/office/officeart/2005/8/layout/hList1"/>
    <dgm:cxn modelId="{538C3EA9-2201-4720-BC30-6335C086DC34}" type="presOf" srcId="{468AA4B6-7049-4C0E-B943-C5A3AE496663}" destId="{CB927261-09F5-4AAA-9953-2BACD104E521}" srcOrd="0" destOrd="4" presId="urn:microsoft.com/office/officeart/2005/8/layout/hList1"/>
    <dgm:cxn modelId="{B90BDCB7-C337-4A7C-9DA4-CF41871FD36D}" type="presOf" srcId="{C01E22E3-B431-4038-99CE-BA0F591C91F6}" destId="{DE529260-67CD-4A87-8D11-44BD6F8904F3}" srcOrd="0" destOrd="0" presId="urn:microsoft.com/office/officeart/2005/8/layout/hList1"/>
    <dgm:cxn modelId="{216E5AC8-BAA9-4E92-B2E1-019336167E74}" srcId="{4A79CC1D-B89F-4901-A217-76BD31771E4D}" destId="{6A434C1E-B723-4A2B-B3D9-06A0FB8D7FEE}" srcOrd="2" destOrd="0" parTransId="{3D4D998E-EFDD-4987-BE1D-FC66A6F70EF8}" sibTransId="{A21B640C-BE42-445C-98A6-82ED1734A8DE}"/>
    <dgm:cxn modelId="{EA74D9D5-1295-422F-A97E-AB510075DFDD}" srcId="{C01E22E3-B431-4038-99CE-BA0F591C91F6}" destId="{C73C2D05-9F72-4CE8-BC27-65AE57D7E728}" srcOrd="1" destOrd="0" parTransId="{A8E674AF-4AA3-44D6-B685-DE07E9AB56D8}" sibTransId="{878DD454-87A7-4DE6-9626-EE692DBEFC8E}"/>
    <dgm:cxn modelId="{AB56C6E8-3C37-462B-A0BA-AD562E7608DF}" type="presOf" srcId="{5A2946C8-CE9D-42D1-BF7B-B22804D67DCB}" destId="{6FECC82F-FAD1-4BDE-9DBA-AE972D85EA6B}" srcOrd="0" destOrd="3" presId="urn:microsoft.com/office/officeart/2005/8/layout/hList1"/>
    <dgm:cxn modelId="{F80DC6F4-E37F-4ACA-B785-508D54781950}" srcId="{C73C2D05-9F72-4CE8-BC27-65AE57D7E728}" destId="{10CC49D6-3A87-4DCF-AF45-285C10D75044}" srcOrd="0" destOrd="0" parTransId="{D7EBE95D-589D-4145-9074-8A8BC6CA48C9}" sibTransId="{A31A3BDE-2E45-4568-A36B-FEC2B02F7934}"/>
    <dgm:cxn modelId="{050C7C7A-9DE2-4ADA-B6C7-F8FF92A5EBD8}" type="presParOf" srcId="{DE529260-67CD-4A87-8D11-44BD6F8904F3}" destId="{E0570529-E24A-412E-8B18-F7787DBD0010}" srcOrd="0" destOrd="0" presId="urn:microsoft.com/office/officeart/2005/8/layout/hList1"/>
    <dgm:cxn modelId="{F3F75E94-CEAE-4A4C-9365-4ED50A08819A}" type="presParOf" srcId="{E0570529-E24A-412E-8B18-F7787DBD0010}" destId="{B5A18C88-D504-4E02-A2CC-108F6AAED249}" srcOrd="0" destOrd="0" presId="urn:microsoft.com/office/officeart/2005/8/layout/hList1"/>
    <dgm:cxn modelId="{98888D24-4B96-4C12-8062-315D7E7CA3F7}" type="presParOf" srcId="{E0570529-E24A-412E-8B18-F7787DBD0010}" destId="{6FECC82F-FAD1-4BDE-9DBA-AE972D85EA6B}" srcOrd="1" destOrd="0" presId="urn:microsoft.com/office/officeart/2005/8/layout/hList1"/>
    <dgm:cxn modelId="{8C6786D6-A6EA-4F3A-9B13-CCC3018B9652}" type="presParOf" srcId="{DE529260-67CD-4A87-8D11-44BD6F8904F3}" destId="{D617278C-78E6-42BA-ABD7-CE58F8D47215}" srcOrd="1" destOrd="0" presId="urn:microsoft.com/office/officeart/2005/8/layout/hList1"/>
    <dgm:cxn modelId="{57C3CDC4-C1A9-489E-9319-E6A7D2571249}" type="presParOf" srcId="{DE529260-67CD-4A87-8D11-44BD6F8904F3}" destId="{C71AA43E-3E20-4067-A546-1E09671CAF80}" srcOrd="2" destOrd="0" presId="urn:microsoft.com/office/officeart/2005/8/layout/hList1"/>
    <dgm:cxn modelId="{F480E0FB-9F55-42A7-B0C7-84311B0556A1}" type="presParOf" srcId="{C71AA43E-3E20-4067-A546-1E09671CAF80}" destId="{81610794-7EC2-45C7-8301-0CB970C368D4}" srcOrd="0" destOrd="0" presId="urn:microsoft.com/office/officeart/2005/8/layout/hList1"/>
    <dgm:cxn modelId="{6F8F2A24-C3F0-4117-B624-DEA5ED274F93}" type="presParOf" srcId="{C71AA43E-3E20-4067-A546-1E09671CAF80}" destId="{9A3F7C8A-09BC-4A5B-A76D-8CA404051596}" srcOrd="1" destOrd="0" presId="urn:microsoft.com/office/officeart/2005/8/layout/hList1"/>
    <dgm:cxn modelId="{460CE20C-B6F4-4809-99BB-B2630DD8CEA9}" type="presParOf" srcId="{DE529260-67CD-4A87-8D11-44BD6F8904F3}" destId="{1CA540C1-AF24-4DF8-955D-C87CB0419B4B}" srcOrd="3" destOrd="0" presId="urn:microsoft.com/office/officeart/2005/8/layout/hList1"/>
    <dgm:cxn modelId="{B423CA34-F2AD-4A7F-8272-B631EA153B53}" type="presParOf" srcId="{DE529260-67CD-4A87-8D11-44BD6F8904F3}" destId="{C0102196-9D9B-40E3-A161-D76CA5256F45}" srcOrd="4" destOrd="0" presId="urn:microsoft.com/office/officeart/2005/8/layout/hList1"/>
    <dgm:cxn modelId="{D310AB24-F567-4126-838B-9712A698EFC9}" type="presParOf" srcId="{C0102196-9D9B-40E3-A161-D76CA5256F45}" destId="{4F46D9E1-29A2-4A81-99E0-A85A6F69CA3D}" srcOrd="0" destOrd="0" presId="urn:microsoft.com/office/officeart/2005/8/layout/hList1"/>
    <dgm:cxn modelId="{C4ECC8AF-CCCE-483C-9DF9-700087578F47}" type="presParOf" srcId="{C0102196-9D9B-40E3-A161-D76CA5256F45}" destId="{CB927261-09F5-4AAA-9953-2BACD104E52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18C88-D504-4E02-A2CC-108F6AAED249}">
      <dsp:nvSpPr>
        <dsp:cNvPr id="0" name=""/>
        <dsp:cNvSpPr/>
      </dsp:nvSpPr>
      <dsp:spPr>
        <a:xfrm>
          <a:off x="1850" y="2604295"/>
          <a:ext cx="1803766" cy="52247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rgbClr val="002060"/>
              </a:solidFill>
              <a:latin typeface="Times New Roman"/>
              <a:cs typeface="Times New Roman"/>
            </a:rPr>
            <a:t>Data-Driven Decision Making</a:t>
          </a:r>
          <a:endParaRPr lang="en-US" sz="1500" kern="1200" dirty="0">
            <a:solidFill>
              <a:srgbClr val="002060"/>
            </a:solidFill>
            <a:latin typeface="Times New Roman"/>
            <a:cs typeface="Times New Roman"/>
          </a:endParaRPr>
        </a:p>
      </dsp:txBody>
      <dsp:txXfrm>
        <a:off x="1850" y="2604295"/>
        <a:ext cx="1803766" cy="522470"/>
      </dsp:txXfrm>
    </dsp:sp>
    <dsp:sp modelId="{6FECC82F-FAD1-4BDE-9DBA-AE972D85EA6B}">
      <dsp:nvSpPr>
        <dsp:cNvPr id="0" name=""/>
        <dsp:cNvSpPr/>
      </dsp:nvSpPr>
      <dsp:spPr>
        <a:xfrm>
          <a:off x="1850" y="3126766"/>
          <a:ext cx="1803766" cy="314216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en-US" sz="1500" kern="1200">
              <a:solidFill>
                <a:srgbClr val="002060"/>
              </a:solidFill>
              <a:latin typeface="Times New Roman"/>
              <a:cs typeface="Times New Roman"/>
            </a:rPr>
            <a:t>analysis of customer purchase data</a:t>
          </a:r>
        </a:p>
        <a:p>
          <a:pPr marL="114300" lvl="1" indent="-114300" algn="l" defTabSz="666750">
            <a:lnSpc>
              <a:spcPct val="90000"/>
            </a:lnSpc>
            <a:spcBef>
              <a:spcPct val="0"/>
            </a:spcBef>
            <a:spcAft>
              <a:spcPct val="15000"/>
            </a:spcAft>
            <a:buChar char="•"/>
          </a:pPr>
          <a:r>
            <a:rPr lang="en-US" sz="1500" kern="1200" dirty="0">
              <a:solidFill>
                <a:srgbClr val="002060"/>
              </a:solidFill>
              <a:latin typeface="Times New Roman"/>
              <a:cs typeface="Times New Roman"/>
            </a:rPr>
            <a:t>more personalized shopping experience</a:t>
          </a:r>
        </a:p>
        <a:p>
          <a:pPr marL="114300" lvl="1" indent="-114300" algn="l" defTabSz="666750" rtl="0">
            <a:lnSpc>
              <a:spcPct val="90000"/>
            </a:lnSpc>
            <a:spcBef>
              <a:spcPct val="0"/>
            </a:spcBef>
            <a:spcAft>
              <a:spcPct val="15000"/>
            </a:spcAft>
            <a:buChar char="•"/>
          </a:pPr>
          <a:r>
            <a:rPr lang="en-US" sz="1500" kern="1200">
              <a:solidFill>
                <a:srgbClr val="002060"/>
              </a:solidFill>
              <a:latin typeface="Times New Roman"/>
              <a:cs typeface="Times New Roman"/>
            </a:rPr>
            <a:t>voice of the customer initiatives</a:t>
          </a:r>
        </a:p>
        <a:p>
          <a:pPr marL="114300" lvl="1" indent="-114300" algn="l" defTabSz="666750" rtl="0">
            <a:lnSpc>
              <a:spcPct val="90000"/>
            </a:lnSpc>
            <a:spcBef>
              <a:spcPct val="0"/>
            </a:spcBef>
            <a:spcAft>
              <a:spcPct val="15000"/>
            </a:spcAft>
            <a:buChar char="•"/>
          </a:pPr>
          <a:r>
            <a:rPr lang="en-US" sz="1500" b="0" kern="1200">
              <a:solidFill>
                <a:srgbClr val="002060"/>
              </a:solidFill>
              <a:latin typeface="Times New Roman"/>
              <a:cs typeface="Times New Roman"/>
            </a:rPr>
            <a:t>Email Personalization and </a:t>
          </a:r>
          <a:r>
            <a:rPr lang="en-US" sz="1500" b="0" kern="1200" err="1">
              <a:solidFill>
                <a:srgbClr val="002060"/>
              </a:solidFill>
              <a:latin typeface="Times New Roman"/>
              <a:cs typeface="Times New Roman"/>
            </a:rPr>
            <a:t>Geosniffing</a:t>
          </a:r>
          <a:endParaRPr lang="en-US" sz="1500" b="0" kern="1200">
            <a:solidFill>
              <a:srgbClr val="002060"/>
            </a:solidFill>
            <a:latin typeface="Times New Roman"/>
            <a:cs typeface="Times New Roman"/>
          </a:endParaRPr>
        </a:p>
        <a:p>
          <a:pPr marL="114300" lvl="1" indent="-114300" algn="l" defTabSz="666750" rtl="0">
            <a:lnSpc>
              <a:spcPct val="90000"/>
            </a:lnSpc>
            <a:spcBef>
              <a:spcPct val="0"/>
            </a:spcBef>
            <a:spcAft>
              <a:spcPct val="15000"/>
            </a:spcAft>
            <a:buChar char="•"/>
          </a:pPr>
          <a:r>
            <a:rPr lang="en-US" sz="1500" b="0" kern="1200">
              <a:solidFill>
                <a:srgbClr val="002060"/>
              </a:solidFill>
              <a:latin typeface="Times New Roman"/>
              <a:cs typeface="Times New Roman"/>
            </a:rPr>
            <a:t> testing of product</a:t>
          </a:r>
        </a:p>
      </dsp:txBody>
      <dsp:txXfrm>
        <a:off x="1850" y="3126766"/>
        <a:ext cx="1803766" cy="3142167"/>
      </dsp:txXfrm>
    </dsp:sp>
    <dsp:sp modelId="{81610794-7EC2-45C7-8301-0CB970C368D4}">
      <dsp:nvSpPr>
        <dsp:cNvPr id="0" name=""/>
        <dsp:cNvSpPr/>
      </dsp:nvSpPr>
      <dsp:spPr>
        <a:xfrm>
          <a:off x="2058143" y="2604295"/>
          <a:ext cx="1803766" cy="52247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rtl="0">
            <a:lnSpc>
              <a:spcPct val="90000"/>
            </a:lnSpc>
            <a:spcBef>
              <a:spcPct val="0"/>
            </a:spcBef>
            <a:spcAft>
              <a:spcPct val="35000"/>
            </a:spcAft>
            <a:buNone/>
          </a:pPr>
          <a:r>
            <a:rPr lang="en-US" sz="1500" b="0" kern="1200">
              <a:solidFill>
                <a:srgbClr val="002060"/>
              </a:solidFill>
              <a:latin typeface="Times New Roman"/>
              <a:cs typeface="Times New Roman"/>
            </a:rPr>
            <a:t>   </a:t>
          </a:r>
          <a:r>
            <a:rPr lang="en-US" sz="1500" b="1" kern="1200">
              <a:solidFill>
                <a:srgbClr val="002060"/>
              </a:solidFill>
              <a:latin typeface="Times New Roman"/>
              <a:cs typeface="Times New Roman"/>
            </a:rPr>
            <a:t>Firing of Creative Director</a:t>
          </a:r>
        </a:p>
      </dsp:txBody>
      <dsp:txXfrm>
        <a:off x="2058143" y="2604295"/>
        <a:ext cx="1803766" cy="522470"/>
      </dsp:txXfrm>
    </dsp:sp>
    <dsp:sp modelId="{9A3F7C8A-09BC-4A5B-A76D-8CA404051596}">
      <dsp:nvSpPr>
        <dsp:cNvPr id="0" name=""/>
        <dsp:cNvSpPr/>
      </dsp:nvSpPr>
      <dsp:spPr>
        <a:xfrm>
          <a:off x="2058143" y="3126766"/>
          <a:ext cx="1803766" cy="314216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en-US" sz="1500" b="0" kern="1200">
              <a:solidFill>
                <a:srgbClr val="002060"/>
              </a:solidFill>
              <a:latin typeface="Times New Roman"/>
              <a:cs typeface="Times New Roman"/>
            </a:rPr>
            <a:t>each brand’s vision statement served as a filter</a:t>
          </a:r>
        </a:p>
        <a:p>
          <a:pPr marL="114300" lvl="1" indent="-114300" algn="l" defTabSz="666750" rtl="0">
            <a:lnSpc>
              <a:spcPct val="90000"/>
            </a:lnSpc>
            <a:spcBef>
              <a:spcPct val="0"/>
            </a:spcBef>
            <a:spcAft>
              <a:spcPct val="15000"/>
            </a:spcAft>
            <a:buChar char="•"/>
          </a:pPr>
          <a:r>
            <a:rPr lang="en-US" sz="1500" b="0" kern="1200">
              <a:solidFill>
                <a:srgbClr val="002060"/>
              </a:solidFill>
              <a:latin typeface="Times New Roman"/>
              <a:cs typeface="Times New Roman"/>
            </a:rPr>
            <a:t>consistent with the brand’s image</a:t>
          </a:r>
          <a:r>
            <a:rPr lang="en-US" sz="1500" b="0" kern="1200">
              <a:solidFill>
                <a:srgbClr val="002060"/>
              </a:solidFill>
              <a:latin typeface="Times New Roman"/>
              <a:cs typeface="Arial"/>
            </a:rPr>
            <a:t> instead of creative director specific</a:t>
          </a:r>
        </a:p>
      </dsp:txBody>
      <dsp:txXfrm>
        <a:off x="2058143" y="3126766"/>
        <a:ext cx="1803766" cy="3142167"/>
      </dsp:txXfrm>
    </dsp:sp>
    <dsp:sp modelId="{4F46D9E1-29A2-4A81-99E0-A85A6F69CA3D}">
      <dsp:nvSpPr>
        <dsp:cNvPr id="0" name=""/>
        <dsp:cNvSpPr/>
      </dsp:nvSpPr>
      <dsp:spPr>
        <a:xfrm>
          <a:off x="4114436" y="2604295"/>
          <a:ext cx="1803766" cy="52247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rgbClr val="002060"/>
              </a:solidFill>
              <a:latin typeface="Times New Roman"/>
              <a:cs typeface="Times New Roman"/>
            </a:rPr>
            <a:t> Operations optimization</a:t>
          </a:r>
        </a:p>
      </dsp:txBody>
      <dsp:txXfrm>
        <a:off x="4114436" y="2604295"/>
        <a:ext cx="1803766" cy="522470"/>
      </dsp:txXfrm>
    </dsp:sp>
    <dsp:sp modelId="{CB927261-09F5-4AAA-9953-2BACD104E521}">
      <dsp:nvSpPr>
        <dsp:cNvPr id="0" name=""/>
        <dsp:cNvSpPr/>
      </dsp:nvSpPr>
      <dsp:spPr>
        <a:xfrm>
          <a:off x="4114436" y="3126766"/>
          <a:ext cx="1803766" cy="314216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en-US" sz="1500" b="0" kern="1200">
              <a:solidFill>
                <a:srgbClr val="002060"/>
              </a:solidFill>
              <a:latin typeface="Times New Roman"/>
              <a:cs typeface="Times New Roman"/>
            </a:rPr>
            <a:t> shifted some manufacturing from Asia to the Caribbean </a:t>
          </a:r>
        </a:p>
        <a:p>
          <a:pPr marL="114300" lvl="1" indent="-114300" algn="l" defTabSz="666750" rtl="0">
            <a:lnSpc>
              <a:spcPct val="90000"/>
            </a:lnSpc>
            <a:spcBef>
              <a:spcPct val="0"/>
            </a:spcBef>
            <a:spcAft>
              <a:spcPct val="15000"/>
            </a:spcAft>
            <a:buChar char="•"/>
          </a:pPr>
          <a:r>
            <a:rPr lang="en-US" sz="1500" kern="1200" dirty="0">
              <a:solidFill>
                <a:srgbClr val="002060"/>
              </a:solidFill>
              <a:latin typeface="Times New Roman"/>
              <a:cs typeface="Times New Roman"/>
            </a:rPr>
            <a:t>large quantities of fabric and holding</a:t>
          </a:r>
        </a:p>
        <a:p>
          <a:pPr marL="114300" lvl="1" indent="-114300" algn="l" defTabSz="666750" rtl="0">
            <a:lnSpc>
              <a:spcPct val="90000"/>
            </a:lnSpc>
            <a:spcBef>
              <a:spcPct val="0"/>
            </a:spcBef>
            <a:spcAft>
              <a:spcPct val="15000"/>
            </a:spcAft>
            <a:buChar char="•"/>
          </a:pPr>
          <a:r>
            <a:rPr lang="en-US" sz="1500" b="0" kern="1200">
              <a:solidFill>
                <a:srgbClr val="002060"/>
              </a:solidFill>
              <a:latin typeface="Times New Roman"/>
              <a:cs typeface="Times New Roman"/>
            </a:rPr>
            <a:t>Cutting the development cycle down</a:t>
          </a:r>
        </a:p>
        <a:p>
          <a:pPr marL="114300" lvl="1" indent="-114300" algn="l" defTabSz="666750">
            <a:lnSpc>
              <a:spcPct val="90000"/>
            </a:lnSpc>
            <a:spcBef>
              <a:spcPct val="0"/>
            </a:spcBef>
            <a:spcAft>
              <a:spcPct val="15000"/>
            </a:spcAft>
            <a:buChar char="•"/>
          </a:pPr>
          <a:r>
            <a:rPr lang="en-US" sz="1500" b="0" kern="1200">
              <a:solidFill>
                <a:srgbClr val="002060"/>
              </a:solidFill>
              <a:latin typeface="Times New Roman"/>
              <a:cs typeface="Times New Roman"/>
            </a:rPr>
            <a:t>emphasized Gap's digital and mobile e-commerce platforms</a:t>
          </a:r>
          <a:endParaRPr lang="en-US" sz="1500" kern="1200">
            <a:solidFill>
              <a:srgbClr val="002060"/>
            </a:solidFill>
            <a:latin typeface="Times New Roman"/>
            <a:cs typeface="Times New Roman"/>
          </a:endParaRPr>
        </a:p>
        <a:p>
          <a:pPr marL="114300" lvl="1" indent="-114300" algn="l" defTabSz="666750" rtl="0">
            <a:lnSpc>
              <a:spcPct val="90000"/>
            </a:lnSpc>
            <a:spcBef>
              <a:spcPct val="0"/>
            </a:spcBef>
            <a:spcAft>
              <a:spcPct val="15000"/>
            </a:spcAft>
            <a:buChar char="•"/>
          </a:pPr>
          <a:r>
            <a:rPr lang="en-US" sz="1500" b="0" kern="1200">
              <a:solidFill>
                <a:srgbClr val="002060"/>
              </a:solidFill>
              <a:latin typeface="Times New Roman"/>
              <a:cs typeface="Times New Roman"/>
            </a:rPr>
            <a:t>closing of stores.</a:t>
          </a:r>
        </a:p>
      </dsp:txBody>
      <dsp:txXfrm>
        <a:off x="4114436" y="3126766"/>
        <a:ext cx="1803766" cy="314216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markusspiske?utm_source=unsplash&amp;utm_medium=referral&amp;utm_content=creditCopyText"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unsplash.com/?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bantersnaps?utm_source=unsplash&amp;utm_medium=referral&amp;utm_content=creditCopyTex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unsplash.com/s/photos/meeting?utm_source=unsplash&amp;utm_medium=referral&amp;utm_content=creditCopyText"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firmbee?utm_source=unsplash&amp;utm_medium=referral&amp;utm_content=creditCopyTex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unsplash.com/s/photos/analysis?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51dd0cbc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51dd0cbc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Photo by </a:t>
            </a:r>
            <a:r>
              <a:rPr lang="en-US">
                <a:hlinkClick r:id="rId3"/>
              </a:rPr>
              <a:t>Markus </a:t>
            </a:r>
            <a:r>
              <a:rPr lang="en-US" err="1">
                <a:hlinkClick r:id="rId3"/>
              </a:rPr>
              <a:t>Spiske</a:t>
            </a:r>
            <a:r>
              <a:rPr lang="en-US"/>
              <a:t> on </a:t>
            </a:r>
            <a:r>
              <a:rPr lang="en-US" err="1">
                <a:hlinkClick r:id="rId4"/>
              </a:rPr>
              <a:t>Unsplash</a:t>
            </a:r>
            <a:r>
              <a:rPr lang="en-US"/>
              <a:t> </a:t>
            </a:r>
          </a:p>
        </p:txBody>
      </p:sp>
      <p:sp>
        <p:nvSpPr>
          <p:cNvPr id="4" name="Slide Number Placeholder 3"/>
          <p:cNvSpPr>
            <a:spLocks noGrp="1"/>
          </p:cNvSpPr>
          <p:nvPr>
            <p:ph type="sldNum" sz="quarter" idx="5"/>
          </p:nvPr>
        </p:nvSpPr>
        <p:spPr/>
        <p:txBody>
          <a:bodyPr/>
          <a:lstStyle/>
          <a:p>
            <a:fld id="{DBB8461E-7639-4E3F-A174-73C639948066}" type="slidenum">
              <a:rPr lang="en-ID" smtClean="0"/>
              <a:t>20</a:t>
            </a:fld>
            <a:endParaRPr lang="en-ID"/>
          </a:p>
        </p:txBody>
      </p:sp>
    </p:spTree>
    <p:extLst>
      <p:ext uri="{BB962C8B-B14F-4D97-AF65-F5344CB8AC3E}">
        <p14:creationId xmlns:p14="http://schemas.microsoft.com/office/powerpoint/2010/main" val="2033731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BAAC767-366D-4ECF-A6F1-3F953A2B992D}" type="slidenum">
              <a:rPr lang="en-ID" smtClean="0"/>
              <a:t>3</a:t>
            </a:fld>
            <a:endParaRPr lang="en-ID"/>
          </a:p>
        </p:txBody>
      </p:sp>
    </p:spTree>
    <p:extLst>
      <p:ext uri="{BB962C8B-B14F-4D97-AF65-F5344CB8AC3E}">
        <p14:creationId xmlns:p14="http://schemas.microsoft.com/office/powerpoint/2010/main" val="4246069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52988bb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52988bb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https://get.pxhere.com/photo/job-office-collaboration-design-interior-design-white-collar-worker-conversation-learning-employment-hand-desk-furniture-interview-building-team-gesture-management-1535603.jpg</a:t>
            </a:r>
          </a:p>
          <a:p>
            <a:endParaRPr lang="en-US"/>
          </a:p>
          <a:p>
            <a:r>
              <a:rPr lang="en-US"/>
              <a:t>https://pixnio.com/free-images/2017/08/29/2017-08-29-16-04-13-1000x667.jpg</a:t>
            </a:r>
          </a:p>
          <a:p>
            <a:endParaRPr lang="en-US"/>
          </a:p>
          <a:p>
            <a:r>
              <a:rPr lang="en-US"/>
              <a:t>https://pixnio.com/free-images/2020/09/01/2020-09-01-09-33-31-1200x800.jpg</a:t>
            </a:r>
          </a:p>
          <a:p>
            <a:endParaRPr lang="en-US"/>
          </a:p>
          <a:p>
            <a:r>
              <a:rPr lang="en-US"/>
              <a:t>https://live.staticflickr.com/65535/50938102118_144ee02523_b.jpg</a:t>
            </a:r>
          </a:p>
        </p:txBody>
      </p:sp>
      <p:sp>
        <p:nvSpPr>
          <p:cNvPr id="4" name="Slide Number Placeholder 3"/>
          <p:cNvSpPr>
            <a:spLocks noGrp="1"/>
          </p:cNvSpPr>
          <p:nvPr>
            <p:ph type="sldNum" sz="quarter" idx="5"/>
          </p:nvPr>
        </p:nvSpPr>
        <p:spPr/>
        <p:txBody>
          <a:bodyPr/>
          <a:lstStyle/>
          <a:p>
            <a:fld id="{4F6EFB41-7FE0-45F6-AD82-095AAEB9FFC7}" type="slidenum">
              <a:rPr lang="en-ID" smtClean="0"/>
              <a:t>6</a:t>
            </a:fld>
            <a:endParaRPr lang="en-ID"/>
          </a:p>
        </p:txBody>
      </p:sp>
    </p:spTree>
    <p:extLst>
      <p:ext uri="{BB962C8B-B14F-4D97-AF65-F5344CB8AC3E}">
        <p14:creationId xmlns:p14="http://schemas.microsoft.com/office/powerpoint/2010/main" val="66922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8b087c8887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8b087c8887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a:t>https://runrepeat.com/average-price-soccer-cleats</a:t>
            </a:r>
          </a:p>
          <a:p>
            <a:pPr marL="228600" lvl="0" indent="-228600" algn="l" rtl="0">
              <a:spcBef>
                <a:spcPts val="0"/>
              </a:spcBef>
              <a:spcAft>
                <a:spcPts val="0"/>
              </a:spcAft>
              <a:buAutoNum type="arabicPeriod"/>
            </a:pPr>
            <a:r>
              <a:rPr lang="en-US" sz="1100"/>
              <a:t>exp(2.11956) – 1*100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000000"/>
                </a:solidFill>
                <a:effectLst/>
                <a:latin typeface="Arial" panose="020B0604020202020204" pitchFamily="34" charset="0"/>
              </a:rPr>
              <a:t>A change in X by one unit (∆X=1) is associated with a (exp(B1) - 1)*100 % change in 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000000"/>
                </a:solidFill>
                <a:effectLst/>
                <a:latin typeface="Arial" panose="020B0604020202020204" pitchFamily="34" charset="0"/>
              </a:rPr>
              <a:t>On performing a linear modelling we found that demand is affected by following attributes greatly: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000000"/>
                </a:solidFill>
                <a:effectLst/>
                <a:latin typeface="Arial" panose="020B0604020202020204" pitchFamily="34" charset="0"/>
              </a:rPr>
              <a:t>(Call out the pointers)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000000"/>
                </a:solidFill>
                <a:effectLst/>
                <a:latin typeface="Arial" panose="020B0604020202020204" pitchFamily="34" charset="0"/>
              </a:rPr>
              <a:t>Reebok should clearly focus on the midsegment portion where mid price segment and demand match</a:t>
            </a:r>
            <a:endParaRPr lang="en-US"/>
          </a:p>
          <a:p>
            <a:pPr marL="228600" lvl="0" indent="-228600" algn="l" rtl="0">
              <a:spcBef>
                <a:spcPts val="0"/>
              </a:spcBef>
              <a:spcAft>
                <a:spcPts val="0"/>
              </a:spcAft>
              <a:buAutoNum type="arabicPeriod"/>
            </a:pPr>
            <a:endParaRPr lang="en-US"/>
          </a:p>
        </p:txBody>
      </p:sp>
    </p:spTree>
    <p:extLst>
      <p:ext uri="{BB962C8B-B14F-4D97-AF65-F5344CB8AC3E}">
        <p14:creationId xmlns:p14="http://schemas.microsoft.com/office/powerpoint/2010/main" val="2693992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Photo by </a:t>
            </a:r>
            <a:r>
              <a:rPr lang="en-US" err="1">
                <a:hlinkClick r:id="rId3"/>
              </a:rPr>
              <a:t>bantersnaps</a:t>
            </a:r>
            <a:r>
              <a:rPr lang="en-US"/>
              <a:t> on </a:t>
            </a:r>
            <a:r>
              <a:rPr lang="en-US" err="1">
                <a:hlinkClick r:id="rId4"/>
              </a:rPr>
              <a:t>Unsplash</a:t>
            </a:r>
            <a:endParaRPr lang="en-US"/>
          </a:p>
        </p:txBody>
      </p:sp>
      <p:sp>
        <p:nvSpPr>
          <p:cNvPr id="4" name="Slide Number Placeholder 3"/>
          <p:cNvSpPr>
            <a:spLocks noGrp="1"/>
          </p:cNvSpPr>
          <p:nvPr>
            <p:ph type="sldNum" sz="quarter" idx="5"/>
          </p:nvPr>
        </p:nvSpPr>
        <p:spPr/>
        <p:txBody>
          <a:bodyPr/>
          <a:lstStyle/>
          <a:p>
            <a:fld id="{BF15C33D-FEDF-4E80-A3D6-D08B531D38EF}" type="slidenum">
              <a:rPr lang="en-US" smtClean="0"/>
              <a:t>10</a:t>
            </a:fld>
            <a:endParaRPr lang="en-US"/>
          </a:p>
        </p:txBody>
      </p:sp>
    </p:spTree>
    <p:extLst>
      <p:ext uri="{BB962C8B-B14F-4D97-AF65-F5344CB8AC3E}">
        <p14:creationId xmlns:p14="http://schemas.microsoft.com/office/powerpoint/2010/main" val="3441468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Photo by </a:t>
            </a:r>
            <a:r>
              <a:rPr lang="en-US">
                <a:hlinkClick r:id="rId3"/>
              </a:rPr>
              <a:t>William Iven</a:t>
            </a:r>
            <a:r>
              <a:rPr lang="en-US"/>
              <a:t> on </a:t>
            </a:r>
            <a:r>
              <a:rPr lang="en-US" err="1">
                <a:hlinkClick r:id="rId4"/>
              </a:rPr>
              <a:t>Unsplash</a:t>
            </a:r>
            <a:endParaRPr lang="en-US"/>
          </a:p>
        </p:txBody>
      </p:sp>
      <p:sp>
        <p:nvSpPr>
          <p:cNvPr id="4" name="Slide Number Placeholder 3"/>
          <p:cNvSpPr>
            <a:spLocks noGrp="1"/>
          </p:cNvSpPr>
          <p:nvPr>
            <p:ph type="sldNum" sz="quarter" idx="5"/>
          </p:nvPr>
        </p:nvSpPr>
        <p:spPr/>
        <p:txBody>
          <a:bodyPr/>
          <a:lstStyle/>
          <a:p>
            <a:fld id="{BF15C33D-FEDF-4E80-A3D6-D08B531D38EF}" type="slidenum">
              <a:rPr lang="en-US" smtClean="0"/>
              <a:t>11</a:t>
            </a:fld>
            <a:endParaRPr lang="en-US"/>
          </a:p>
        </p:txBody>
      </p:sp>
    </p:spTree>
    <p:extLst>
      <p:ext uri="{BB962C8B-B14F-4D97-AF65-F5344CB8AC3E}">
        <p14:creationId xmlns:p14="http://schemas.microsoft.com/office/powerpoint/2010/main" val="1566575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52988bbd4f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52988bbd4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BAAC767-366D-4ECF-A6F1-3F953A2B992D}" type="slidenum">
              <a:rPr lang="en-ID" smtClean="0"/>
              <a:t>18</a:t>
            </a:fld>
            <a:endParaRPr lang="en-ID"/>
          </a:p>
        </p:txBody>
      </p:sp>
    </p:spTree>
    <p:extLst>
      <p:ext uri="{BB962C8B-B14F-4D97-AF65-F5344CB8AC3E}">
        <p14:creationId xmlns:p14="http://schemas.microsoft.com/office/powerpoint/2010/main" val="1861464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465650" y="-166400"/>
            <a:ext cx="1822900" cy="5468750"/>
          </a:xfrm>
          <a:custGeom>
            <a:avLst/>
            <a:gdLst/>
            <a:ahLst/>
            <a:cxnLst/>
            <a:rect l="l" t="t" r="r" b="b"/>
            <a:pathLst>
              <a:path w="72916" h="218750" extrusionOk="0">
                <a:moveTo>
                  <a:pt x="68680" y="0"/>
                </a:moveTo>
                <a:lnTo>
                  <a:pt x="72916" y="218750"/>
                </a:lnTo>
                <a:lnTo>
                  <a:pt x="0" y="217842"/>
                </a:lnTo>
                <a:close/>
              </a:path>
            </a:pathLst>
          </a:custGeom>
          <a:solidFill>
            <a:schemeClr val="accent3"/>
          </a:solidFill>
          <a:ln>
            <a:noFill/>
          </a:ln>
          <a:effectLst>
            <a:outerShdw blurRad="214313" dist="76200" dir="10800000" algn="bl" rotWithShape="0">
              <a:schemeClr val="dk1">
                <a:alpha val="36000"/>
              </a:schemeClr>
            </a:outerShdw>
          </a:effectLst>
        </p:spPr>
      </p:sp>
      <p:sp>
        <p:nvSpPr>
          <p:cNvPr id="10" name="Google Shape;10;p2"/>
          <p:cNvSpPr/>
          <p:nvPr/>
        </p:nvSpPr>
        <p:spPr>
          <a:xfrm>
            <a:off x="-234475" y="-90775"/>
            <a:ext cx="2133025" cy="5325050"/>
          </a:xfrm>
          <a:custGeom>
            <a:avLst/>
            <a:gdLst/>
            <a:ahLst/>
            <a:cxnLst/>
            <a:rect l="l" t="t" r="r" b="b"/>
            <a:pathLst>
              <a:path w="85321" h="213002" extrusionOk="0">
                <a:moveTo>
                  <a:pt x="85321" y="0"/>
                </a:moveTo>
                <a:lnTo>
                  <a:pt x="25717" y="213002"/>
                </a:lnTo>
                <a:lnTo>
                  <a:pt x="0" y="213002"/>
                </a:lnTo>
                <a:lnTo>
                  <a:pt x="0" y="1"/>
                </a:lnTo>
                <a:close/>
              </a:path>
            </a:pathLst>
          </a:custGeom>
          <a:solidFill>
            <a:schemeClr val="accent2"/>
          </a:solidFill>
          <a:ln>
            <a:noFill/>
          </a:ln>
          <a:effectLst>
            <a:outerShdw blurRad="214313" dist="76200" dir="3600000" algn="bl" rotWithShape="0">
              <a:schemeClr val="dk1">
                <a:alpha val="36000"/>
              </a:schemeClr>
            </a:outerShdw>
          </a:effectLst>
        </p:spPr>
      </p:sp>
      <p:sp>
        <p:nvSpPr>
          <p:cNvPr id="11" name="Google Shape;11;p2"/>
          <p:cNvSpPr/>
          <p:nvPr/>
        </p:nvSpPr>
        <p:spPr>
          <a:xfrm>
            <a:off x="-83200" y="-45375"/>
            <a:ext cx="2314575" cy="1974200"/>
          </a:xfrm>
          <a:custGeom>
            <a:avLst/>
            <a:gdLst/>
            <a:ahLst/>
            <a:cxnLst/>
            <a:rect l="l" t="t" r="r" b="b"/>
            <a:pathLst>
              <a:path w="92583" h="78968" extrusionOk="0">
                <a:moveTo>
                  <a:pt x="0" y="302"/>
                </a:moveTo>
                <a:lnTo>
                  <a:pt x="0" y="78968"/>
                </a:lnTo>
                <a:lnTo>
                  <a:pt x="92583" y="0"/>
                </a:lnTo>
                <a:close/>
              </a:path>
            </a:pathLst>
          </a:custGeom>
          <a:solidFill>
            <a:schemeClr val="dk2"/>
          </a:solidFill>
          <a:ln>
            <a:noFill/>
          </a:ln>
          <a:effectLst>
            <a:outerShdw blurRad="214313" dist="76200" dir="3600000" algn="bl" rotWithShape="0">
              <a:schemeClr val="dk1">
                <a:alpha val="36000"/>
              </a:schemeClr>
            </a:outerShdw>
          </a:effectLst>
        </p:spPr>
      </p:sp>
      <p:sp>
        <p:nvSpPr>
          <p:cNvPr id="12" name="Google Shape;12;p2"/>
          <p:cNvSpPr/>
          <p:nvPr/>
        </p:nvSpPr>
        <p:spPr>
          <a:xfrm>
            <a:off x="7102575" y="3585325"/>
            <a:ext cx="2352400" cy="1656500"/>
          </a:xfrm>
          <a:custGeom>
            <a:avLst/>
            <a:gdLst/>
            <a:ahLst/>
            <a:cxnLst/>
            <a:rect l="l" t="t" r="r" b="b"/>
            <a:pathLst>
              <a:path w="94096" h="66260" extrusionOk="0">
                <a:moveTo>
                  <a:pt x="0" y="64142"/>
                </a:moveTo>
                <a:lnTo>
                  <a:pt x="91373" y="0"/>
                </a:lnTo>
                <a:lnTo>
                  <a:pt x="94096" y="66260"/>
                </a:lnTo>
                <a:close/>
              </a:path>
            </a:pathLst>
          </a:custGeom>
          <a:solidFill>
            <a:schemeClr val="accent6"/>
          </a:solidFill>
          <a:ln>
            <a:noFill/>
          </a:ln>
          <a:effectLst>
            <a:outerShdw blurRad="214313" dist="76200" dir="10860000" algn="bl" rotWithShape="0">
              <a:schemeClr val="dk1">
                <a:alpha val="36000"/>
              </a:schemeClr>
            </a:outerShdw>
          </a:effectLst>
        </p:spPr>
      </p:sp>
      <p:sp>
        <p:nvSpPr>
          <p:cNvPr id="13" name="Google Shape;13;p2"/>
          <p:cNvSpPr txBox="1">
            <a:spLocks noGrp="1"/>
          </p:cNvSpPr>
          <p:nvPr>
            <p:ph type="ctrTitle"/>
          </p:nvPr>
        </p:nvSpPr>
        <p:spPr>
          <a:xfrm>
            <a:off x="2186250" y="721388"/>
            <a:ext cx="4771500" cy="27384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5700">
                <a:latin typeface="Advent Pro"/>
                <a:ea typeface="Advent Pro"/>
                <a:cs typeface="Advent Pro"/>
                <a:sym typeface="Advent Pr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3179250" y="3631050"/>
            <a:ext cx="2785500" cy="73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atin typeface="Albert Sans"/>
                <a:ea typeface="Albert Sans"/>
                <a:cs typeface="Albert Sans"/>
                <a:sym typeface="Albert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7"/>
        <p:cNvGrpSpPr/>
        <p:nvPr/>
      </p:nvGrpSpPr>
      <p:grpSpPr>
        <a:xfrm>
          <a:off x="0" y="0"/>
          <a:ext cx="0" cy="0"/>
          <a:chOff x="0" y="0"/>
          <a:chExt cx="0" cy="0"/>
        </a:xfrm>
      </p:grpSpPr>
      <p:sp>
        <p:nvSpPr>
          <p:cNvPr id="68" name="Google Shape;68;p13"/>
          <p:cNvSpPr/>
          <p:nvPr/>
        </p:nvSpPr>
        <p:spPr>
          <a:xfrm>
            <a:off x="-140400" y="1331250"/>
            <a:ext cx="1290125" cy="3971100"/>
          </a:xfrm>
          <a:custGeom>
            <a:avLst/>
            <a:gdLst/>
            <a:ahLst/>
            <a:cxnLst/>
            <a:rect l="l" t="t" r="r" b="b"/>
            <a:pathLst>
              <a:path w="51605" h="158844" extrusionOk="0">
                <a:moveTo>
                  <a:pt x="1683" y="0"/>
                </a:moveTo>
                <a:lnTo>
                  <a:pt x="0" y="158844"/>
                </a:lnTo>
                <a:lnTo>
                  <a:pt x="51605" y="158239"/>
                </a:lnTo>
                <a:close/>
              </a:path>
            </a:pathLst>
          </a:custGeom>
          <a:solidFill>
            <a:schemeClr val="accent5"/>
          </a:solidFill>
          <a:ln>
            <a:noFill/>
          </a:ln>
          <a:effectLst>
            <a:outerShdw blurRad="214313" dist="76200" dir="1200000" algn="bl" rotWithShape="0">
              <a:schemeClr val="dk1">
                <a:alpha val="35000"/>
              </a:schemeClr>
            </a:outerShdw>
          </a:effectLst>
        </p:spPr>
      </p:sp>
      <p:sp>
        <p:nvSpPr>
          <p:cNvPr id="69" name="Google Shape;69;p13"/>
          <p:cNvSpPr/>
          <p:nvPr/>
        </p:nvSpPr>
        <p:spPr>
          <a:xfrm>
            <a:off x="-75650" y="3842500"/>
            <a:ext cx="2299450" cy="1406900"/>
          </a:xfrm>
          <a:custGeom>
            <a:avLst/>
            <a:gdLst/>
            <a:ahLst/>
            <a:cxnLst/>
            <a:rect l="l" t="t" r="r" b="b"/>
            <a:pathLst>
              <a:path w="91978" h="56276" extrusionOk="0">
                <a:moveTo>
                  <a:pt x="91978" y="55368"/>
                </a:moveTo>
                <a:lnTo>
                  <a:pt x="0" y="0"/>
                </a:lnTo>
                <a:lnTo>
                  <a:pt x="0" y="56276"/>
                </a:lnTo>
                <a:close/>
              </a:path>
            </a:pathLst>
          </a:custGeom>
          <a:solidFill>
            <a:schemeClr val="accent2"/>
          </a:solidFill>
          <a:ln>
            <a:noFill/>
          </a:ln>
          <a:effectLst>
            <a:outerShdw blurRad="214313" dist="76200" dir="1200000" algn="bl" rotWithShape="0">
              <a:schemeClr val="dk1">
                <a:alpha val="35000"/>
              </a:schemeClr>
            </a:outerShdw>
          </a:effectLst>
        </p:spPr>
      </p:sp>
      <p:sp>
        <p:nvSpPr>
          <p:cNvPr id="70" name="Google Shape;70;p13"/>
          <p:cNvSpPr/>
          <p:nvPr/>
        </p:nvSpPr>
        <p:spPr>
          <a:xfrm>
            <a:off x="8216700" y="-71650"/>
            <a:ext cx="1238275" cy="3044575"/>
          </a:xfrm>
          <a:custGeom>
            <a:avLst/>
            <a:gdLst/>
            <a:ahLst/>
            <a:cxnLst/>
            <a:rect l="l" t="t" r="r" b="b"/>
            <a:pathLst>
              <a:path w="49531" h="121783" extrusionOk="0">
                <a:moveTo>
                  <a:pt x="0" y="574"/>
                </a:moveTo>
                <a:lnTo>
                  <a:pt x="41263" y="121783"/>
                </a:lnTo>
                <a:lnTo>
                  <a:pt x="49531" y="0"/>
                </a:lnTo>
                <a:close/>
              </a:path>
            </a:pathLst>
          </a:custGeom>
          <a:solidFill>
            <a:schemeClr val="dk2"/>
          </a:solidFill>
          <a:ln>
            <a:noFill/>
          </a:ln>
          <a:effectLst>
            <a:outerShdw blurRad="214313" dist="76200" dir="10860000" algn="bl" rotWithShape="0">
              <a:schemeClr val="dk1">
                <a:alpha val="35000"/>
              </a:schemeClr>
            </a:outerShdw>
          </a:effectLst>
        </p:spPr>
      </p:sp>
      <p:sp>
        <p:nvSpPr>
          <p:cNvPr id="71" name="Google Shape;71;p13"/>
          <p:cNvSpPr txBox="1">
            <a:spLocks noGrp="1"/>
          </p:cNvSpPr>
          <p:nvPr>
            <p:ph type="title"/>
          </p:nvPr>
        </p:nvSpPr>
        <p:spPr>
          <a:xfrm>
            <a:off x="716375" y="445025"/>
            <a:ext cx="77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72" name="Google Shape;72;p13"/>
          <p:cNvSpPr txBox="1">
            <a:spLocks noGrp="1"/>
          </p:cNvSpPr>
          <p:nvPr>
            <p:ph type="title" idx="2" hasCustomPrompt="1"/>
          </p:nvPr>
        </p:nvSpPr>
        <p:spPr>
          <a:xfrm>
            <a:off x="1682500" y="1416950"/>
            <a:ext cx="10029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atin typeface="Advent Pro Medium"/>
                <a:ea typeface="Advent Pro Medium"/>
                <a:cs typeface="Advent Pro Medium"/>
                <a:sym typeface="Advent Pro Medium"/>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3" name="Google Shape;73;p13"/>
          <p:cNvSpPr txBox="1">
            <a:spLocks noGrp="1"/>
          </p:cNvSpPr>
          <p:nvPr>
            <p:ph type="subTitle" idx="1"/>
          </p:nvPr>
        </p:nvSpPr>
        <p:spPr>
          <a:xfrm>
            <a:off x="1125550" y="1936850"/>
            <a:ext cx="2116800" cy="5199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200"/>
              <a:buFont typeface="Advent Pro"/>
              <a:buNone/>
              <a:defRPr sz="2400">
                <a:latin typeface="Advent Pro"/>
                <a:ea typeface="Advent Pro"/>
                <a:cs typeface="Advent Pro"/>
                <a:sym typeface="Advent Pr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 name="Google Shape;74;p13"/>
          <p:cNvSpPr txBox="1">
            <a:spLocks noGrp="1"/>
          </p:cNvSpPr>
          <p:nvPr>
            <p:ph type="title" idx="3" hasCustomPrompt="1"/>
          </p:nvPr>
        </p:nvSpPr>
        <p:spPr>
          <a:xfrm>
            <a:off x="4070550" y="1416950"/>
            <a:ext cx="10029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atin typeface="Advent Pro Medium"/>
                <a:ea typeface="Advent Pro Medium"/>
                <a:cs typeface="Advent Pro Medium"/>
                <a:sym typeface="Advent Pro Medium"/>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5" name="Google Shape;75;p13"/>
          <p:cNvSpPr txBox="1">
            <a:spLocks noGrp="1"/>
          </p:cNvSpPr>
          <p:nvPr>
            <p:ph type="subTitle" idx="4"/>
          </p:nvPr>
        </p:nvSpPr>
        <p:spPr>
          <a:xfrm>
            <a:off x="3513600" y="1936850"/>
            <a:ext cx="2116800" cy="5199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200"/>
              <a:buFont typeface="Advent Pro"/>
              <a:buNone/>
              <a:defRPr sz="2400">
                <a:latin typeface="Advent Pro"/>
                <a:ea typeface="Advent Pro"/>
                <a:cs typeface="Advent Pro"/>
                <a:sym typeface="Advent Pr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3"/>
          <p:cNvSpPr txBox="1">
            <a:spLocks noGrp="1"/>
          </p:cNvSpPr>
          <p:nvPr>
            <p:ph type="title" idx="5" hasCustomPrompt="1"/>
          </p:nvPr>
        </p:nvSpPr>
        <p:spPr>
          <a:xfrm>
            <a:off x="6458600" y="1416950"/>
            <a:ext cx="10029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atin typeface="Advent Pro Medium"/>
                <a:ea typeface="Advent Pro Medium"/>
                <a:cs typeface="Advent Pro Medium"/>
                <a:sym typeface="Advent Pro Medium"/>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7" name="Google Shape;77;p13"/>
          <p:cNvSpPr txBox="1">
            <a:spLocks noGrp="1"/>
          </p:cNvSpPr>
          <p:nvPr>
            <p:ph type="subTitle" idx="6"/>
          </p:nvPr>
        </p:nvSpPr>
        <p:spPr>
          <a:xfrm>
            <a:off x="5901650" y="1936850"/>
            <a:ext cx="2116800" cy="5199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200"/>
              <a:buFont typeface="Advent Pro"/>
              <a:buNone/>
              <a:defRPr sz="2400">
                <a:latin typeface="Advent Pro"/>
                <a:ea typeface="Advent Pro"/>
                <a:cs typeface="Advent Pro"/>
                <a:sym typeface="Advent Pr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7" hasCustomPrompt="1"/>
          </p:nvPr>
        </p:nvSpPr>
        <p:spPr>
          <a:xfrm>
            <a:off x="1682500" y="3195525"/>
            <a:ext cx="10029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atin typeface="Advent Pro Medium"/>
                <a:ea typeface="Advent Pro Medium"/>
                <a:cs typeface="Advent Pro Medium"/>
                <a:sym typeface="Advent Pro Medium"/>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9" name="Google Shape;79;p13"/>
          <p:cNvSpPr txBox="1">
            <a:spLocks noGrp="1"/>
          </p:cNvSpPr>
          <p:nvPr>
            <p:ph type="subTitle" idx="8"/>
          </p:nvPr>
        </p:nvSpPr>
        <p:spPr>
          <a:xfrm>
            <a:off x="1125550" y="3715425"/>
            <a:ext cx="2116800" cy="5199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200"/>
              <a:buFont typeface="Advent Pro"/>
              <a:buNone/>
              <a:defRPr sz="2400">
                <a:latin typeface="Advent Pro"/>
                <a:ea typeface="Advent Pro"/>
                <a:cs typeface="Advent Pro"/>
                <a:sym typeface="Advent Pr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title" idx="9" hasCustomPrompt="1"/>
          </p:nvPr>
        </p:nvSpPr>
        <p:spPr>
          <a:xfrm>
            <a:off x="4070550" y="3195525"/>
            <a:ext cx="10029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atin typeface="Advent Pro Medium"/>
                <a:ea typeface="Advent Pro Medium"/>
                <a:cs typeface="Advent Pro Medium"/>
                <a:sym typeface="Advent Pro Medium"/>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1" name="Google Shape;81;p13"/>
          <p:cNvSpPr txBox="1">
            <a:spLocks noGrp="1"/>
          </p:cNvSpPr>
          <p:nvPr>
            <p:ph type="subTitle" idx="13"/>
          </p:nvPr>
        </p:nvSpPr>
        <p:spPr>
          <a:xfrm>
            <a:off x="3513600" y="3715425"/>
            <a:ext cx="2116800" cy="5199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200"/>
              <a:buFont typeface="Advent Pro"/>
              <a:buNone/>
              <a:defRPr sz="2400">
                <a:latin typeface="Advent Pro"/>
                <a:ea typeface="Advent Pro"/>
                <a:cs typeface="Advent Pro"/>
                <a:sym typeface="Advent Pr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title" idx="14" hasCustomPrompt="1"/>
          </p:nvPr>
        </p:nvSpPr>
        <p:spPr>
          <a:xfrm>
            <a:off x="6458600" y="3195525"/>
            <a:ext cx="10029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atin typeface="Advent Pro Medium"/>
                <a:ea typeface="Advent Pro Medium"/>
                <a:cs typeface="Advent Pro Medium"/>
                <a:sym typeface="Advent Pro Medium"/>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3" name="Google Shape;83;p13"/>
          <p:cNvSpPr txBox="1">
            <a:spLocks noGrp="1"/>
          </p:cNvSpPr>
          <p:nvPr>
            <p:ph type="subTitle" idx="15"/>
          </p:nvPr>
        </p:nvSpPr>
        <p:spPr>
          <a:xfrm>
            <a:off x="5901650" y="3715425"/>
            <a:ext cx="2116800" cy="5199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200"/>
              <a:buFont typeface="Advent Pro"/>
              <a:buNone/>
              <a:defRPr sz="2400">
                <a:latin typeface="Advent Pro"/>
                <a:ea typeface="Advent Pro"/>
                <a:cs typeface="Advent Pro"/>
                <a:sym typeface="Advent Pr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84"/>
        <p:cNvGrpSpPr/>
        <p:nvPr/>
      </p:nvGrpSpPr>
      <p:grpSpPr>
        <a:xfrm>
          <a:off x="0" y="0"/>
          <a:ext cx="0" cy="0"/>
          <a:chOff x="0" y="0"/>
          <a:chExt cx="0" cy="0"/>
        </a:xfrm>
      </p:grpSpPr>
      <p:sp>
        <p:nvSpPr>
          <p:cNvPr id="85" name="Google Shape;85;p14"/>
          <p:cNvSpPr/>
          <p:nvPr/>
        </p:nvSpPr>
        <p:spPr>
          <a:xfrm>
            <a:off x="8312800" y="-90775"/>
            <a:ext cx="1021125" cy="4319025"/>
          </a:xfrm>
          <a:custGeom>
            <a:avLst/>
            <a:gdLst/>
            <a:ahLst/>
            <a:cxnLst/>
            <a:rect l="l" t="t" r="r" b="b"/>
            <a:pathLst>
              <a:path w="40845" h="172761" extrusionOk="0">
                <a:moveTo>
                  <a:pt x="40845" y="0"/>
                </a:moveTo>
                <a:lnTo>
                  <a:pt x="0" y="303"/>
                </a:lnTo>
                <a:lnTo>
                  <a:pt x="35702" y="172761"/>
                </a:lnTo>
                <a:close/>
              </a:path>
            </a:pathLst>
          </a:custGeom>
          <a:solidFill>
            <a:schemeClr val="accent3"/>
          </a:solidFill>
          <a:ln>
            <a:noFill/>
          </a:ln>
          <a:effectLst>
            <a:outerShdw blurRad="214313" dist="76200" dir="10860000" algn="bl" rotWithShape="0">
              <a:schemeClr val="dk1">
                <a:alpha val="35000"/>
              </a:schemeClr>
            </a:outerShdw>
          </a:effectLst>
        </p:spPr>
      </p:sp>
      <p:sp>
        <p:nvSpPr>
          <p:cNvPr id="86" name="Google Shape;86;p14"/>
          <p:cNvSpPr/>
          <p:nvPr/>
        </p:nvSpPr>
        <p:spPr>
          <a:xfrm>
            <a:off x="7828700" y="-60500"/>
            <a:ext cx="1397700" cy="1646000"/>
          </a:xfrm>
          <a:custGeom>
            <a:avLst/>
            <a:gdLst/>
            <a:ahLst/>
            <a:cxnLst/>
            <a:rect l="l" t="t" r="r" b="b"/>
            <a:pathLst>
              <a:path w="55908" h="65840" extrusionOk="0">
                <a:moveTo>
                  <a:pt x="55908" y="854"/>
                </a:moveTo>
                <a:lnTo>
                  <a:pt x="55908" y="65840"/>
                </a:lnTo>
                <a:lnTo>
                  <a:pt x="0" y="0"/>
                </a:lnTo>
                <a:close/>
              </a:path>
            </a:pathLst>
          </a:custGeom>
          <a:solidFill>
            <a:schemeClr val="accent6"/>
          </a:solidFill>
          <a:ln>
            <a:noFill/>
          </a:ln>
          <a:effectLst>
            <a:outerShdw blurRad="214313" dist="76200" dir="3600000" algn="bl" rotWithShape="0">
              <a:schemeClr val="dk1">
                <a:alpha val="35000"/>
              </a:schemeClr>
            </a:outerShdw>
          </a:effectLst>
        </p:spPr>
      </p:sp>
      <p:sp>
        <p:nvSpPr>
          <p:cNvPr id="87" name="Google Shape;87;p14"/>
          <p:cNvSpPr/>
          <p:nvPr/>
        </p:nvSpPr>
        <p:spPr>
          <a:xfrm>
            <a:off x="-52950" y="2942375"/>
            <a:ext cx="1444725" cy="2269200"/>
          </a:xfrm>
          <a:custGeom>
            <a:avLst/>
            <a:gdLst/>
            <a:ahLst/>
            <a:cxnLst/>
            <a:rect l="l" t="t" r="r" b="b"/>
            <a:pathLst>
              <a:path w="57789" h="90768" extrusionOk="0">
                <a:moveTo>
                  <a:pt x="0" y="0"/>
                </a:moveTo>
                <a:lnTo>
                  <a:pt x="908" y="90768"/>
                </a:lnTo>
                <a:lnTo>
                  <a:pt x="57789" y="90465"/>
                </a:lnTo>
                <a:close/>
              </a:path>
            </a:pathLst>
          </a:custGeom>
          <a:solidFill>
            <a:schemeClr val="accent2"/>
          </a:solidFill>
          <a:ln>
            <a:noFill/>
          </a:ln>
          <a:effectLst>
            <a:outerShdw blurRad="214313" dist="76200" dir="3660000" algn="bl" rotWithShape="0">
              <a:srgbClr val="000000">
                <a:alpha val="34000"/>
              </a:srgbClr>
            </a:outerShdw>
          </a:effectLst>
        </p:spPr>
      </p:sp>
      <p:sp>
        <p:nvSpPr>
          <p:cNvPr id="88" name="Google Shape;88;p14"/>
          <p:cNvSpPr txBox="1">
            <a:spLocks noGrp="1"/>
          </p:cNvSpPr>
          <p:nvPr>
            <p:ph type="title"/>
          </p:nvPr>
        </p:nvSpPr>
        <p:spPr>
          <a:xfrm>
            <a:off x="716375" y="445025"/>
            <a:ext cx="77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89" name="Google Shape;89;p14"/>
          <p:cNvSpPr txBox="1">
            <a:spLocks noGrp="1"/>
          </p:cNvSpPr>
          <p:nvPr>
            <p:ph type="subTitle" idx="1"/>
          </p:nvPr>
        </p:nvSpPr>
        <p:spPr>
          <a:xfrm>
            <a:off x="716381" y="1880245"/>
            <a:ext cx="2181000" cy="5199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SzPts val="2200"/>
              <a:buFont typeface="Advent Pro"/>
              <a:buNone/>
              <a:defRPr sz="2400">
                <a:latin typeface="Advent Pro"/>
                <a:ea typeface="Advent Pro"/>
                <a:cs typeface="Advent Pro"/>
                <a:sym typeface="Advent Pr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4"/>
          <p:cNvSpPr txBox="1">
            <a:spLocks noGrp="1"/>
          </p:cNvSpPr>
          <p:nvPr>
            <p:ph type="subTitle" idx="2"/>
          </p:nvPr>
        </p:nvSpPr>
        <p:spPr>
          <a:xfrm>
            <a:off x="716375" y="2400145"/>
            <a:ext cx="2181000" cy="918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6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14"/>
          <p:cNvSpPr txBox="1">
            <a:spLocks noGrp="1"/>
          </p:cNvSpPr>
          <p:nvPr>
            <p:ph type="subTitle" idx="3"/>
          </p:nvPr>
        </p:nvSpPr>
        <p:spPr>
          <a:xfrm>
            <a:off x="3481500" y="1880245"/>
            <a:ext cx="2181000" cy="5199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SzPts val="2200"/>
              <a:buFont typeface="Advent Pro"/>
              <a:buNone/>
              <a:defRPr sz="2400">
                <a:latin typeface="Advent Pro"/>
                <a:ea typeface="Advent Pro"/>
                <a:cs typeface="Advent Pro"/>
                <a:sym typeface="Advent Pr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4"/>
          <p:cNvSpPr txBox="1">
            <a:spLocks noGrp="1"/>
          </p:cNvSpPr>
          <p:nvPr>
            <p:ph type="subTitle" idx="4"/>
          </p:nvPr>
        </p:nvSpPr>
        <p:spPr>
          <a:xfrm>
            <a:off x="3481500" y="2400145"/>
            <a:ext cx="2181000" cy="918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6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 name="Google Shape;93;p14"/>
          <p:cNvSpPr txBox="1">
            <a:spLocks noGrp="1"/>
          </p:cNvSpPr>
          <p:nvPr>
            <p:ph type="subTitle" idx="5"/>
          </p:nvPr>
        </p:nvSpPr>
        <p:spPr>
          <a:xfrm>
            <a:off x="6246619" y="1880245"/>
            <a:ext cx="2181000" cy="5199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SzPts val="2200"/>
              <a:buFont typeface="Advent Pro"/>
              <a:buNone/>
              <a:defRPr sz="2400">
                <a:latin typeface="Advent Pro"/>
                <a:ea typeface="Advent Pro"/>
                <a:cs typeface="Advent Pro"/>
                <a:sym typeface="Advent Pr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14"/>
          <p:cNvSpPr txBox="1">
            <a:spLocks noGrp="1"/>
          </p:cNvSpPr>
          <p:nvPr>
            <p:ph type="subTitle" idx="6"/>
          </p:nvPr>
        </p:nvSpPr>
        <p:spPr>
          <a:xfrm>
            <a:off x="6246621" y="2400145"/>
            <a:ext cx="2181000" cy="918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6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108"/>
        <p:cNvGrpSpPr/>
        <p:nvPr/>
      </p:nvGrpSpPr>
      <p:grpSpPr>
        <a:xfrm>
          <a:off x="0" y="0"/>
          <a:ext cx="0" cy="0"/>
          <a:chOff x="0" y="0"/>
          <a:chExt cx="0" cy="0"/>
        </a:xfrm>
      </p:grpSpPr>
      <p:sp>
        <p:nvSpPr>
          <p:cNvPr id="109" name="Google Shape;109;p16"/>
          <p:cNvSpPr/>
          <p:nvPr/>
        </p:nvSpPr>
        <p:spPr>
          <a:xfrm>
            <a:off x="5831825" y="4220700"/>
            <a:ext cx="3494550" cy="1036250"/>
          </a:xfrm>
          <a:custGeom>
            <a:avLst/>
            <a:gdLst/>
            <a:ahLst/>
            <a:cxnLst/>
            <a:rect l="l" t="t" r="r" b="b"/>
            <a:pathLst>
              <a:path w="139782" h="41450" extrusionOk="0">
                <a:moveTo>
                  <a:pt x="139177" y="0"/>
                </a:moveTo>
                <a:lnTo>
                  <a:pt x="139782" y="41450"/>
                </a:lnTo>
                <a:lnTo>
                  <a:pt x="0" y="39938"/>
                </a:lnTo>
                <a:close/>
              </a:path>
            </a:pathLst>
          </a:custGeom>
          <a:solidFill>
            <a:schemeClr val="accent2"/>
          </a:solidFill>
          <a:ln>
            <a:noFill/>
          </a:ln>
          <a:effectLst>
            <a:outerShdw blurRad="214313" dist="76200" dir="10800000" algn="bl" rotWithShape="0">
              <a:srgbClr val="000000">
                <a:alpha val="35000"/>
              </a:srgbClr>
            </a:outerShdw>
          </a:effectLst>
        </p:spPr>
      </p:sp>
      <p:sp>
        <p:nvSpPr>
          <p:cNvPr id="110" name="Google Shape;110;p16"/>
          <p:cNvSpPr/>
          <p:nvPr/>
        </p:nvSpPr>
        <p:spPr>
          <a:xfrm>
            <a:off x="-75650" y="-45375"/>
            <a:ext cx="1081650" cy="2821350"/>
          </a:xfrm>
          <a:custGeom>
            <a:avLst/>
            <a:gdLst/>
            <a:ahLst/>
            <a:cxnLst/>
            <a:rect l="l" t="t" r="r" b="b"/>
            <a:pathLst>
              <a:path w="43266" h="112854" extrusionOk="0">
                <a:moveTo>
                  <a:pt x="43266" y="0"/>
                </a:moveTo>
                <a:lnTo>
                  <a:pt x="0" y="0"/>
                </a:lnTo>
                <a:lnTo>
                  <a:pt x="0" y="112854"/>
                </a:lnTo>
                <a:close/>
              </a:path>
            </a:pathLst>
          </a:custGeom>
          <a:solidFill>
            <a:schemeClr val="accent5"/>
          </a:solidFill>
          <a:ln>
            <a:noFill/>
          </a:ln>
          <a:effectLst>
            <a:outerShdw blurRad="214313" dist="76200" dir="3660000" algn="bl" rotWithShape="0">
              <a:srgbClr val="000000">
                <a:alpha val="34000"/>
              </a:srgbClr>
            </a:outerShdw>
          </a:effectLst>
        </p:spPr>
      </p:sp>
      <p:sp>
        <p:nvSpPr>
          <p:cNvPr id="111" name="Google Shape;111;p16"/>
          <p:cNvSpPr txBox="1">
            <a:spLocks noGrp="1"/>
          </p:cNvSpPr>
          <p:nvPr>
            <p:ph type="title"/>
          </p:nvPr>
        </p:nvSpPr>
        <p:spPr>
          <a:xfrm>
            <a:off x="716375" y="445025"/>
            <a:ext cx="77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112" name="Google Shape;112;p16"/>
          <p:cNvSpPr txBox="1">
            <a:spLocks noGrp="1"/>
          </p:cNvSpPr>
          <p:nvPr>
            <p:ph type="subTitle" idx="1"/>
          </p:nvPr>
        </p:nvSpPr>
        <p:spPr>
          <a:xfrm>
            <a:off x="868773" y="1484350"/>
            <a:ext cx="2358900" cy="5199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SzPts val="2200"/>
              <a:buFont typeface="Advent Pro"/>
              <a:buNone/>
              <a:defRPr sz="2400">
                <a:latin typeface="Advent Pro"/>
                <a:ea typeface="Advent Pro"/>
                <a:cs typeface="Advent Pro"/>
                <a:sym typeface="Advent Pr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6"/>
          <p:cNvSpPr txBox="1">
            <a:spLocks noGrp="1"/>
          </p:cNvSpPr>
          <p:nvPr>
            <p:ph type="subTitle" idx="2"/>
          </p:nvPr>
        </p:nvSpPr>
        <p:spPr>
          <a:xfrm>
            <a:off x="868774" y="2004250"/>
            <a:ext cx="2358900" cy="6132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6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6"/>
          <p:cNvSpPr txBox="1">
            <a:spLocks noGrp="1"/>
          </p:cNvSpPr>
          <p:nvPr>
            <p:ph type="subTitle" idx="3"/>
          </p:nvPr>
        </p:nvSpPr>
        <p:spPr>
          <a:xfrm>
            <a:off x="3392549" y="1484350"/>
            <a:ext cx="2358900" cy="5199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SzPts val="2200"/>
              <a:buFont typeface="Advent Pro"/>
              <a:buNone/>
              <a:defRPr sz="2400">
                <a:latin typeface="Advent Pro"/>
                <a:ea typeface="Advent Pro"/>
                <a:cs typeface="Advent Pro"/>
                <a:sym typeface="Advent Pr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6"/>
          <p:cNvSpPr txBox="1">
            <a:spLocks noGrp="1"/>
          </p:cNvSpPr>
          <p:nvPr>
            <p:ph type="subTitle" idx="4"/>
          </p:nvPr>
        </p:nvSpPr>
        <p:spPr>
          <a:xfrm>
            <a:off x="3392550" y="2004250"/>
            <a:ext cx="2358900" cy="6132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6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16"/>
          <p:cNvSpPr txBox="1">
            <a:spLocks noGrp="1"/>
          </p:cNvSpPr>
          <p:nvPr>
            <p:ph type="subTitle" idx="5"/>
          </p:nvPr>
        </p:nvSpPr>
        <p:spPr>
          <a:xfrm>
            <a:off x="5916326" y="1484350"/>
            <a:ext cx="2358900" cy="5199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SzPts val="2200"/>
              <a:buFont typeface="Advent Pro"/>
              <a:buNone/>
              <a:defRPr sz="2400">
                <a:latin typeface="Advent Pro"/>
                <a:ea typeface="Advent Pro"/>
                <a:cs typeface="Advent Pro"/>
                <a:sym typeface="Advent Pr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6"/>
          <p:cNvSpPr txBox="1">
            <a:spLocks noGrp="1"/>
          </p:cNvSpPr>
          <p:nvPr>
            <p:ph type="subTitle" idx="6"/>
          </p:nvPr>
        </p:nvSpPr>
        <p:spPr>
          <a:xfrm>
            <a:off x="5916327" y="2004250"/>
            <a:ext cx="2358900" cy="6132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6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6"/>
          <p:cNvSpPr txBox="1">
            <a:spLocks noGrp="1"/>
          </p:cNvSpPr>
          <p:nvPr>
            <p:ph type="subTitle" idx="7"/>
          </p:nvPr>
        </p:nvSpPr>
        <p:spPr>
          <a:xfrm>
            <a:off x="868773" y="3167425"/>
            <a:ext cx="2358900" cy="5199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SzPts val="2200"/>
              <a:buFont typeface="Advent Pro"/>
              <a:buNone/>
              <a:defRPr sz="2400">
                <a:latin typeface="Advent Pro"/>
                <a:ea typeface="Advent Pro"/>
                <a:cs typeface="Advent Pro"/>
                <a:sym typeface="Advent Pr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6"/>
          <p:cNvSpPr txBox="1">
            <a:spLocks noGrp="1"/>
          </p:cNvSpPr>
          <p:nvPr>
            <p:ph type="subTitle" idx="8"/>
          </p:nvPr>
        </p:nvSpPr>
        <p:spPr>
          <a:xfrm>
            <a:off x="868774" y="3687325"/>
            <a:ext cx="2358900" cy="6132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6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6"/>
          <p:cNvSpPr txBox="1">
            <a:spLocks noGrp="1"/>
          </p:cNvSpPr>
          <p:nvPr>
            <p:ph type="subTitle" idx="9"/>
          </p:nvPr>
        </p:nvSpPr>
        <p:spPr>
          <a:xfrm>
            <a:off x="3392549" y="3167425"/>
            <a:ext cx="2358900" cy="5199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SzPts val="2200"/>
              <a:buFont typeface="Advent Pro"/>
              <a:buNone/>
              <a:defRPr sz="2400">
                <a:latin typeface="Advent Pro"/>
                <a:ea typeface="Advent Pro"/>
                <a:cs typeface="Advent Pro"/>
                <a:sym typeface="Advent Pr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16"/>
          <p:cNvSpPr txBox="1">
            <a:spLocks noGrp="1"/>
          </p:cNvSpPr>
          <p:nvPr>
            <p:ph type="subTitle" idx="13"/>
          </p:nvPr>
        </p:nvSpPr>
        <p:spPr>
          <a:xfrm>
            <a:off x="3392550" y="3687325"/>
            <a:ext cx="2358900" cy="6132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6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6"/>
          <p:cNvSpPr txBox="1">
            <a:spLocks noGrp="1"/>
          </p:cNvSpPr>
          <p:nvPr>
            <p:ph type="subTitle" idx="14"/>
          </p:nvPr>
        </p:nvSpPr>
        <p:spPr>
          <a:xfrm>
            <a:off x="5916326" y="3167425"/>
            <a:ext cx="2358900" cy="5199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SzPts val="2200"/>
              <a:buFont typeface="Advent Pro"/>
              <a:buNone/>
              <a:defRPr sz="2400">
                <a:latin typeface="Advent Pro"/>
                <a:ea typeface="Advent Pro"/>
                <a:cs typeface="Advent Pro"/>
                <a:sym typeface="Advent Pr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16"/>
          <p:cNvSpPr txBox="1">
            <a:spLocks noGrp="1"/>
          </p:cNvSpPr>
          <p:nvPr>
            <p:ph type="subTitle" idx="15"/>
          </p:nvPr>
        </p:nvSpPr>
        <p:spPr>
          <a:xfrm>
            <a:off x="5916327" y="3687325"/>
            <a:ext cx="2358900" cy="6132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6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6">
    <p:spTree>
      <p:nvGrpSpPr>
        <p:cNvPr id="1" name="Shape 124"/>
        <p:cNvGrpSpPr/>
        <p:nvPr/>
      </p:nvGrpSpPr>
      <p:grpSpPr>
        <a:xfrm>
          <a:off x="0" y="0"/>
          <a:ext cx="0" cy="0"/>
          <a:chOff x="0" y="0"/>
          <a:chExt cx="0" cy="0"/>
        </a:xfrm>
      </p:grpSpPr>
      <p:sp>
        <p:nvSpPr>
          <p:cNvPr id="125" name="Google Shape;125;p17"/>
          <p:cNvSpPr txBox="1">
            <a:spLocks noGrp="1"/>
          </p:cNvSpPr>
          <p:nvPr>
            <p:ph type="title"/>
          </p:nvPr>
        </p:nvSpPr>
        <p:spPr>
          <a:xfrm>
            <a:off x="3843900" y="1325475"/>
            <a:ext cx="4508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26" name="Google Shape;126;p17"/>
          <p:cNvSpPr txBox="1">
            <a:spLocks noGrp="1"/>
          </p:cNvSpPr>
          <p:nvPr>
            <p:ph type="subTitle" idx="1"/>
          </p:nvPr>
        </p:nvSpPr>
        <p:spPr>
          <a:xfrm>
            <a:off x="3843900" y="1898175"/>
            <a:ext cx="4508100" cy="21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AutoNum type="arabicPeriod"/>
              <a:defRPr sz="1200">
                <a:latin typeface="Albert Sans"/>
                <a:ea typeface="Albert Sans"/>
                <a:cs typeface="Albert Sans"/>
                <a:sym typeface="Albert Sans"/>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27" name="Google Shape;127;p17"/>
          <p:cNvSpPr/>
          <p:nvPr/>
        </p:nvSpPr>
        <p:spPr>
          <a:xfrm>
            <a:off x="-121025" y="-68075"/>
            <a:ext cx="1853175" cy="3010450"/>
          </a:xfrm>
          <a:custGeom>
            <a:avLst/>
            <a:gdLst/>
            <a:ahLst/>
            <a:cxnLst/>
            <a:rect l="l" t="t" r="r" b="b"/>
            <a:pathLst>
              <a:path w="74127" h="120418" extrusionOk="0">
                <a:moveTo>
                  <a:pt x="74127" y="908"/>
                </a:moveTo>
                <a:lnTo>
                  <a:pt x="69891" y="1210"/>
                </a:lnTo>
                <a:lnTo>
                  <a:pt x="0" y="0"/>
                </a:lnTo>
                <a:lnTo>
                  <a:pt x="303" y="120418"/>
                </a:lnTo>
                <a:close/>
              </a:path>
            </a:pathLst>
          </a:custGeom>
          <a:solidFill>
            <a:schemeClr val="accent4"/>
          </a:solidFill>
          <a:ln>
            <a:noFill/>
          </a:ln>
          <a:effectLst>
            <a:outerShdw blurRad="214313" dist="76200" dir="3660000" algn="bl" rotWithShape="0">
              <a:srgbClr val="000000">
                <a:alpha val="35000"/>
              </a:srgbClr>
            </a:outerShdw>
          </a:effectLst>
        </p:spPr>
      </p:sp>
      <p:sp>
        <p:nvSpPr>
          <p:cNvPr id="128" name="Google Shape;128;p17"/>
          <p:cNvSpPr/>
          <p:nvPr/>
        </p:nvSpPr>
        <p:spPr>
          <a:xfrm>
            <a:off x="6399125" y="3895450"/>
            <a:ext cx="2836475" cy="1346375"/>
          </a:xfrm>
          <a:custGeom>
            <a:avLst/>
            <a:gdLst/>
            <a:ahLst/>
            <a:cxnLst/>
            <a:rect l="l" t="t" r="r" b="b"/>
            <a:pathLst>
              <a:path w="113459" h="53855" extrusionOk="0">
                <a:moveTo>
                  <a:pt x="113157" y="0"/>
                </a:moveTo>
                <a:lnTo>
                  <a:pt x="113459" y="53855"/>
                </a:lnTo>
                <a:lnTo>
                  <a:pt x="0" y="53553"/>
                </a:lnTo>
                <a:close/>
              </a:path>
            </a:pathLst>
          </a:custGeom>
          <a:solidFill>
            <a:schemeClr val="accent1"/>
          </a:solidFill>
          <a:ln>
            <a:noFill/>
          </a:ln>
          <a:effectLst>
            <a:outerShdw blurRad="214313" dist="76200" dir="10680000" algn="bl" rotWithShape="0">
              <a:srgbClr val="000000">
                <a:alpha val="35000"/>
              </a:srgbClr>
            </a:outerShdw>
          </a:effectLst>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9">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716375" y="445025"/>
            <a:ext cx="7711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31" name="Google Shape;131;p18"/>
          <p:cNvSpPr txBox="1">
            <a:spLocks noGrp="1"/>
          </p:cNvSpPr>
          <p:nvPr>
            <p:ph type="body" idx="1"/>
          </p:nvPr>
        </p:nvSpPr>
        <p:spPr>
          <a:xfrm>
            <a:off x="716375" y="1152475"/>
            <a:ext cx="7711200" cy="3453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17500" rtl="0">
              <a:spcBef>
                <a:spcPts val="0"/>
              </a:spcBef>
              <a:spcAft>
                <a:spcPts val="0"/>
              </a:spcAft>
              <a:buClr>
                <a:srgbClr val="325061"/>
              </a:buClr>
              <a:buSzPts val="1400"/>
              <a:buFont typeface="Poppins"/>
              <a:buChar char="○"/>
              <a:defRPr/>
            </a:lvl2pPr>
            <a:lvl3pPr marL="1371600" lvl="2" indent="-317500" rtl="0">
              <a:spcBef>
                <a:spcPts val="0"/>
              </a:spcBef>
              <a:spcAft>
                <a:spcPts val="0"/>
              </a:spcAft>
              <a:buClr>
                <a:srgbClr val="325061"/>
              </a:buClr>
              <a:buSzPts val="1400"/>
              <a:buFont typeface="Poppins"/>
              <a:buChar char="■"/>
              <a:defRPr/>
            </a:lvl3pPr>
            <a:lvl4pPr marL="1828800" lvl="3" indent="-317500" rtl="0">
              <a:spcBef>
                <a:spcPts val="0"/>
              </a:spcBef>
              <a:spcAft>
                <a:spcPts val="0"/>
              </a:spcAft>
              <a:buClr>
                <a:srgbClr val="325061"/>
              </a:buClr>
              <a:buSzPts val="1400"/>
              <a:buFont typeface="Poppins"/>
              <a:buChar char="●"/>
              <a:defRPr/>
            </a:lvl4pPr>
            <a:lvl5pPr marL="2286000" lvl="4" indent="-317500" rtl="0">
              <a:spcBef>
                <a:spcPts val="0"/>
              </a:spcBef>
              <a:spcAft>
                <a:spcPts val="0"/>
              </a:spcAft>
              <a:buClr>
                <a:srgbClr val="325061"/>
              </a:buClr>
              <a:buSzPts val="1400"/>
              <a:buFont typeface="Poppins"/>
              <a:buChar char="○"/>
              <a:defRPr/>
            </a:lvl5pPr>
            <a:lvl6pPr marL="2743200" lvl="5" indent="-317500" rtl="0">
              <a:spcBef>
                <a:spcPts val="0"/>
              </a:spcBef>
              <a:spcAft>
                <a:spcPts val="0"/>
              </a:spcAft>
              <a:buClr>
                <a:srgbClr val="325061"/>
              </a:buClr>
              <a:buSzPts val="1400"/>
              <a:buFont typeface="Poppins"/>
              <a:buChar char="■"/>
              <a:defRPr/>
            </a:lvl6pPr>
            <a:lvl7pPr marL="3200400" lvl="6" indent="-317500" rtl="0">
              <a:spcBef>
                <a:spcPts val="0"/>
              </a:spcBef>
              <a:spcAft>
                <a:spcPts val="0"/>
              </a:spcAft>
              <a:buClr>
                <a:srgbClr val="325061"/>
              </a:buClr>
              <a:buSzPts val="1400"/>
              <a:buFont typeface="Poppins"/>
              <a:buChar char="●"/>
              <a:defRPr/>
            </a:lvl7pPr>
            <a:lvl8pPr marL="3657600" lvl="7" indent="-317500" rtl="0">
              <a:spcBef>
                <a:spcPts val="0"/>
              </a:spcBef>
              <a:spcAft>
                <a:spcPts val="0"/>
              </a:spcAft>
              <a:buClr>
                <a:srgbClr val="325061"/>
              </a:buClr>
              <a:buSzPts val="1400"/>
              <a:buFont typeface="Poppins"/>
              <a:buChar char="○"/>
              <a:defRPr/>
            </a:lvl8pPr>
            <a:lvl9pPr marL="4114800" lvl="8" indent="-317500" rtl="0">
              <a:spcBef>
                <a:spcPts val="0"/>
              </a:spcBef>
              <a:spcAft>
                <a:spcPts val="0"/>
              </a:spcAft>
              <a:buClr>
                <a:srgbClr val="325061"/>
              </a:buClr>
              <a:buSzPts val="1400"/>
              <a:buFont typeface="Poppins"/>
              <a:buChar char="■"/>
              <a:defRPr/>
            </a:lvl9pPr>
          </a:lstStyle>
          <a:p>
            <a:endParaRPr/>
          </a:p>
        </p:txBody>
      </p:sp>
      <p:sp>
        <p:nvSpPr>
          <p:cNvPr id="132" name="Google Shape;132;p18"/>
          <p:cNvSpPr/>
          <p:nvPr/>
        </p:nvSpPr>
        <p:spPr>
          <a:xfrm>
            <a:off x="5400675" y="3243950"/>
            <a:ext cx="3940911" cy="2013037"/>
          </a:xfrm>
          <a:custGeom>
            <a:avLst/>
            <a:gdLst/>
            <a:ahLst/>
            <a:cxnLst/>
            <a:rect l="l" t="t" r="r" b="b"/>
            <a:pathLst>
              <a:path w="154002" h="78665" extrusionOk="0">
                <a:moveTo>
                  <a:pt x="153397" y="0"/>
                </a:moveTo>
                <a:lnTo>
                  <a:pt x="154002" y="78665"/>
                </a:lnTo>
                <a:lnTo>
                  <a:pt x="0" y="77758"/>
                </a:lnTo>
                <a:close/>
              </a:path>
            </a:pathLst>
          </a:custGeom>
          <a:solidFill>
            <a:schemeClr val="dk2"/>
          </a:solidFill>
          <a:ln>
            <a:noFill/>
          </a:ln>
          <a:effectLst>
            <a:outerShdw blurRad="214313" dist="76200" dir="11040000" algn="bl" rotWithShape="0">
              <a:srgbClr val="000000">
                <a:alpha val="35000"/>
              </a:srgbClr>
            </a:outerShdw>
          </a:effectLst>
        </p:spPr>
      </p:sp>
      <p:sp>
        <p:nvSpPr>
          <p:cNvPr id="133" name="Google Shape;133;p18"/>
          <p:cNvSpPr/>
          <p:nvPr/>
        </p:nvSpPr>
        <p:spPr>
          <a:xfrm>
            <a:off x="7609350" y="1263175"/>
            <a:ext cx="1830475" cy="4069425"/>
          </a:xfrm>
          <a:custGeom>
            <a:avLst/>
            <a:gdLst/>
            <a:ahLst/>
            <a:cxnLst/>
            <a:rect l="l" t="t" r="r" b="b"/>
            <a:pathLst>
              <a:path w="73219" h="162777" extrusionOk="0">
                <a:moveTo>
                  <a:pt x="63840" y="0"/>
                </a:moveTo>
                <a:lnTo>
                  <a:pt x="0" y="162777"/>
                </a:lnTo>
                <a:lnTo>
                  <a:pt x="73219" y="162777"/>
                </a:lnTo>
                <a:close/>
              </a:path>
            </a:pathLst>
          </a:custGeom>
          <a:solidFill>
            <a:schemeClr val="accent2"/>
          </a:solidFill>
          <a:ln>
            <a:noFill/>
          </a:ln>
          <a:effectLst>
            <a:outerShdw blurRad="214313" dist="76200" dir="10800000" algn="bl" rotWithShape="0">
              <a:srgbClr val="000000">
                <a:alpha val="34000"/>
              </a:srgbClr>
            </a:outerShdw>
          </a:effectLst>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716375" y="445025"/>
            <a:ext cx="7711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34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36" name="Google Shape;136;p19"/>
          <p:cNvSpPr/>
          <p:nvPr/>
        </p:nvSpPr>
        <p:spPr>
          <a:xfrm>
            <a:off x="5931750" y="-105900"/>
            <a:ext cx="3356875" cy="907696"/>
          </a:xfrm>
          <a:custGeom>
            <a:avLst/>
            <a:gdLst/>
            <a:ahLst/>
            <a:cxnLst/>
            <a:rect l="l" t="t" r="r" b="b"/>
            <a:pathLst>
              <a:path w="129797" h="35097" extrusionOk="0">
                <a:moveTo>
                  <a:pt x="129495" y="35097"/>
                </a:moveTo>
                <a:lnTo>
                  <a:pt x="129797" y="0"/>
                </a:lnTo>
                <a:lnTo>
                  <a:pt x="0" y="303"/>
                </a:lnTo>
                <a:close/>
              </a:path>
            </a:pathLst>
          </a:custGeom>
          <a:solidFill>
            <a:schemeClr val="accent3"/>
          </a:solidFill>
          <a:ln>
            <a:noFill/>
          </a:ln>
          <a:effectLst>
            <a:outerShdw blurRad="214313" dist="76200" dir="3660000" algn="bl" rotWithShape="0">
              <a:srgbClr val="000000">
                <a:alpha val="34000"/>
              </a:srgbClr>
            </a:outerShdw>
          </a:effectLst>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716375" y="445025"/>
            <a:ext cx="7711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34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39" name="Google Shape;139;p20"/>
          <p:cNvSpPr/>
          <p:nvPr/>
        </p:nvSpPr>
        <p:spPr>
          <a:xfrm>
            <a:off x="-196675" y="1800225"/>
            <a:ext cx="1406900" cy="3434050"/>
          </a:xfrm>
          <a:custGeom>
            <a:avLst/>
            <a:gdLst/>
            <a:ahLst/>
            <a:cxnLst/>
            <a:rect l="l" t="t" r="r" b="b"/>
            <a:pathLst>
              <a:path w="56276" h="137362" extrusionOk="0">
                <a:moveTo>
                  <a:pt x="3934" y="12707"/>
                </a:moveTo>
                <a:lnTo>
                  <a:pt x="56276" y="137059"/>
                </a:lnTo>
                <a:lnTo>
                  <a:pt x="3934" y="137362"/>
                </a:lnTo>
                <a:lnTo>
                  <a:pt x="0" y="0"/>
                </a:lnTo>
                <a:close/>
              </a:path>
            </a:pathLst>
          </a:custGeom>
          <a:solidFill>
            <a:schemeClr val="accent4"/>
          </a:solidFill>
          <a:ln>
            <a:noFill/>
          </a:ln>
          <a:effectLst>
            <a:outerShdw blurRad="214313" dist="76200" dir="3660000" algn="bl" rotWithShape="0">
              <a:srgbClr val="000000">
                <a:alpha val="35000"/>
              </a:srgbClr>
            </a:outerShdw>
          </a:effectLst>
        </p:spPr>
      </p:sp>
      <p:sp>
        <p:nvSpPr>
          <p:cNvPr id="140" name="Google Shape;140;p20"/>
          <p:cNvSpPr/>
          <p:nvPr/>
        </p:nvSpPr>
        <p:spPr>
          <a:xfrm>
            <a:off x="8010250" y="-60500"/>
            <a:ext cx="1248050" cy="1656500"/>
          </a:xfrm>
          <a:custGeom>
            <a:avLst/>
            <a:gdLst/>
            <a:ahLst/>
            <a:cxnLst/>
            <a:rect l="l" t="t" r="r" b="b"/>
            <a:pathLst>
              <a:path w="49922" h="66260" extrusionOk="0">
                <a:moveTo>
                  <a:pt x="0" y="302"/>
                </a:moveTo>
                <a:lnTo>
                  <a:pt x="49317" y="0"/>
                </a:lnTo>
                <a:lnTo>
                  <a:pt x="49922" y="66260"/>
                </a:lnTo>
                <a:close/>
              </a:path>
            </a:pathLst>
          </a:custGeom>
          <a:solidFill>
            <a:schemeClr val="accent1"/>
          </a:solidFill>
          <a:ln w="9525" cap="flat" cmpd="sng">
            <a:solidFill>
              <a:schemeClr val="dk2"/>
            </a:solidFill>
            <a:prstDash val="solid"/>
            <a:round/>
            <a:headEnd type="none" w="med" len="med"/>
            <a:tailEnd type="none" w="med" len="med"/>
          </a:ln>
          <a:effectLst>
            <a:outerShdw blurRad="214313" dist="76200" dir="10920000" algn="bl" rotWithShape="0">
              <a:srgbClr val="000000">
                <a:alpha val="35000"/>
              </a:srgbClr>
            </a:outerShdw>
          </a:effectLst>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4">
    <p:spTree>
      <p:nvGrpSpPr>
        <p:cNvPr id="1" name="Shape 141"/>
        <p:cNvGrpSpPr/>
        <p:nvPr/>
      </p:nvGrpSpPr>
      <p:grpSpPr>
        <a:xfrm>
          <a:off x="0" y="0"/>
          <a:ext cx="0" cy="0"/>
          <a:chOff x="0" y="0"/>
          <a:chExt cx="0" cy="0"/>
        </a:xfrm>
      </p:grpSpPr>
      <p:sp>
        <p:nvSpPr>
          <p:cNvPr id="142" name="Google Shape;142;p21"/>
          <p:cNvSpPr/>
          <p:nvPr/>
        </p:nvSpPr>
        <p:spPr>
          <a:xfrm>
            <a:off x="-37825" y="1217800"/>
            <a:ext cx="1762400" cy="4008900"/>
          </a:xfrm>
          <a:custGeom>
            <a:avLst/>
            <a:gdLst/>
            <a:ahLst/>
            <a:cxnLst/>
            <a:rect l="l" t="t" r="r" b="b"/>
            <a:pathLst>
              <a:path w="70496" h="160356" extrusionOk="0">
                <a:moveTo>
                  <a:pt x="303" y="0"/>
                </a:moveTo>
                <a:lnTo>
                  <a:pt x="0" y="160356"/>
                </a:lnTo>
                <a:lnTo>
                  <a:pt x="70496" y="159448"/>
                </a:lnTo>
                <a:close/>
              </a:path>
            </a:pathLst>
          </a:custGeom>
          <a:solidFill>
            <a:schemeClr val="accent2"/>
          </a:solidFill>
          <a:ln>
            <a:noFill/>
          </a:ln>
          <a:effectLst>
            <a:outerShdw blurRad="214313" dist="76200" dir="3480000" algn="bl" rotWithShape="0">
              <a:srgbClr val="000000">
                <a:alpha val="35000"/>
              </a:srgbClr>
            </a:outerShdw>
          </a:effectLst>
        </p:spPr>
      </p:sp>
      <p:sp>
        <p:nvSpPr>
          <p:cNvPr id="143" name="Google Shape;143;p21"/>
          <p:cNvSpPr/>
          <p:nvPr/>
        </p:nvSpPr>
        <p:spPr>
          <a:xfrm>
            <a:off x="5541639" y="-157875"/>
            <a:ext cx="3928495" cy="1277361"/>
          </a:xfrm>
          <a:custGeom>
            <a:avLst/>
            <a:gdLst/>
            <a:ahLst/>
            <a:cxnLst/>
            <a:rect l="l" t="t" r="r" b="b"/>
            <a:pathLst>
              <a:path w="147952" h="48107" extrusionOk="0">
                <a:moveTo>
                  <a:pt x="0" y="0"/>
                </a:moveTo>
                <a:lnTo>
                  <a:pt x="147649" y="1210"/>
                </a:lnTo>
                <a:lnTo>
                  <a:pt x="147952" y="48107"/>
                </a:lnTo>
                <a:close/>
              </a:path>
            </a:pathLst>
          </a:custGeom>
          <a:solidFill>
            <a:schemeClr val="accent1"/>
          </a:solidFill>
          <a:ln>
            <a:noFill/>
          </a:ln>
          <a:effectLst>
            <a:outerShdw blurRad="214313" dist="76200" dir="3660000" algn="bl" rotWithShape="0">
              <a:srgbClr val="000000">
                <a:alpha val="35000"/>
              </a:srgbClr>
            </a:outerShdw>
          </a:effectLst>
        </p:spPr>
      </p:sp>
      <p:sp>
        <p:nvSpPr>
          <p:cNvPr id="144" name="Google Shape;144;p21"/>
          <p:cNvSpPr/>
          <p:nvPr/>
        </p:nvSpPr>
        <p:spPr>
          <a:xfrm>
            <a:off x="7616925" y="-37825"/>
            <a:ext cx="1648950" cy="2897000"/>
          </a:xfrm>
          <a:custGeom>
            <a:avLst/>
            <a:gdLst/>
            <a:ahLst/>
            <a:cxnLst/>
            <a:rect l="l" t="t" r="r" b="b"/>
            <a:pathLst>
              <a:path w="65958" h="115880" extrusionOk="0">
                <a:moveTo>
                  <a:pt x="0" y="0"/>
                </a:moveTo>
                <a:lnTo>
                  <a:pt x="65958" y="0"/>
                </a:lnTo>
                <a:lnTo>
                  <a:pt x="65050" y="115880"/>
                </a:lnTo>
                <a:close/>
              </a:path>
            </a:pathLst>
          </a:custGeom>
          <a:solidFill>
            <a:schemeClr val="accent4"/>
          </a:solidFill>
          <a:ln>
            <a:noFill/>
          </a:ln>
          <a:effectLst>
            <a:outerShdw blurRad="214313" dist="76200" dir="10920000" algn="bl" rotWithShape="0">
              <a:srgbClr val="000000">
                <a:alpha val="35000"/>
              </a:srgbClr>
            </a:outerShdw>
          </a:effectLst>
        </p:spPr>
      </p:sp>
      <p:sp>
        <p:nvSpPr>
          <p:cNvPr id="145" name="Google Shape;145;p21"/>
          <p:cNvSpPr txBox="1">
            <a:spLocks noGrp="1"/>
          </p:cNvSpPr>
          <p:nvPr>
            <p:ph type="title" hasCustomPrompt="1"/>
          </p:nvPr>
        </p:nvSpPr>
        <p:spPr>
          <a:xfrm>
            <a:off x="1838850" y="727775"/>
            <a:ext cx="5466300" cy="72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1pPr>
            <a:lvl2pPr lvl="1"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2pPr>
            <a:lvl3pPr lvl="2"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3pPr>
            <a:lvl4pPr lvl="3"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4pPr>
            <a:lvl5pPr lvl="4"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5pPr>
            <a:lvl6pPr lvl="5"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6pPr>
            <a:lvl7pPr lvl="6"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7pPr>
            <a:lvl8pPr lvl="7"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8pPr>
            <a:lvl9pPr lvl="8"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9pPr>
          </a:lstStyle>
          <a:p>
            <a:r>
              <a:t>xx%</a:t>
            </a:r>
          </a:p>
        </p:txBody>
      </p:sp>
      <p:sp>
        <p:nvSpPr>
          <p:cNvPr id="146" name="Google Shape;146;p21"/>
          <p:cNvSpPr txBox="1">
            <a:spLocks noGrp="1"/>
          </p:cNvSpPr>
          <p:nvPr>
            <p:ph type="subTitle" idx="1"/>
          </p:nvPr>
        </p:nvSpPr>
        <p:spPr>
          <a:xfrm>
            <a:off x="1838850" y="1371575"/>
            <a:ext cx="5466300" cy="363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6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21"/>
          <p:cNvSpPr txBox="1">
            <a:spLocks noGrp="1"/>
          </p:cNvSpPr>
          <p:nvPr>
            <p:ph type="title" idx="2" hasCustomPrompt="1"/>
          </p:nvPr>
        </p:nvSpPr>
        <p:spPr>
          <a:xfrm>
            <a:off x="1838850" y="2068350"/>
            <a:ext cx="5466300" cy="72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1pPr>
            <a:lvl2pPr lvl="1"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2pPr>
            <a:lvl3pPr lvl="2"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3pPr>
            <a:lvl4pPr lvl="3"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4pPr>
            <a:lvl5pPr lvl="4"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5pPr>
            <a:lvl6pPr lvl="5"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6pPr>
            <a:lvl7pPr lvl="6"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7pPr>
            <a:lvl8pPr lvl="7"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8pPr>
            <a:lvl9pPr lvl="8"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9pPr>
          </a:lstStyle>
          <a:p>
            <a:r>
              <a:t>xx%</a:t>
            </a:r>
          </a:p>
        </p:txBody>
      </p:sp>
      <p:sp>
        <p:nvSpPr>
          <p:cNvPr id="148" name="Google Shape;148;p21"/>
          <p:cNvSpPr txBox="1">
            <a:spLocks noGrp="1"/>
          </p:cNvSpPr>
          <p:nvPr>
            <p:ph type="subTitle" idx="3"/>
          </p:nvPr>
        </p:nvSpPr>
        <p:spPr>
          <a:xfrm>
            <a:off x="1838850" y="2712150"/>
            <a:ext cx="5466300" cy="363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6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21"/>
          <p:cNvSpPr txBox="1">
            <a:spLocks noGrp="1"/>
          </p:cNvSpPr>
          <p:nvPr>
            <p:ph type="title" idx="4" hasCustomPrompt="1"/>
          </p:nvPr>
        </p:nvSpPr>
        <p:spPr>
          <a:xfrm>
            <a:off x="1838850" y="3408925"/>
            <a:ext cx="5466300" cy="72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1pPr>
            <a:lvl2pPr lvl="1"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2pPr>
            <a:lvl3pPr lvl="2"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3pPr>
            <a:lvl4pPr lvl="3"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4pPr>
            <a:lvl5pPr lvl="4"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5pPr>
            <a:lvl6pPr lvl="5"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6pPr>
            <a:lvl7pPr lvl="6"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7pPr>
            <a:lvl8pPr lvl="7"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8pPr>
            <a:lvl9pPr lvl="8" algn="ctr" rtl="0">
              <a:spcBef>
                <a:spcPts val="0"/>
              </a:spcBef>
              <a:spcAft>
                <a:spcPts val="0"/>
              </a:spcAft>
              <a:buSzPts val="3600"/>
              <a:buFont typeface="Advent Pro Medium"/>
              <a:buNone/>
              <a:defRPr sz="3600">
                <a:latin typeface="Advent Pro Medium"/>
                <a:ea typeface="Advent Pro Medium"/>
                <a:cs typeface="Advent Pro Medium"/>
                <a:sym typeface="Advent Pro Medium"/>
              </a:defRPr>
            </a:lvl9pPr>
          </a:lstStyle>
          <a:p>
            <a:r>
              <a:t>xx%</a:t>
            </a:r>
          </a:p>
        </p:txBody>
      </p:sp>
      <p:sp>
        <p:nvSpPr>
          <p:cNvPr id="150" name="Google Shape;150;p21"/>
          <p:cNvSpPr txBox="1">
            <a:spLocks noGrp="1"/>
          </p:cNvSpPr>
          <p:nvPr>
            <p:ph type="subTitle" idx="5"/>
          </p:nvPr>
        </p:nvSpPr>
        <p:spPr>
          <a:xfrm>
            <a:off x="1838850" y="4052725"/>
            <a:ext cx="5466300" cy="363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6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21"/>
          <p:cNvSpPr/>
          <p:nvPr/>
        </p:nvSpPr>
        <p:spPr>
          <a:xfrm>
            <a:off x="-136150" y="-157875"/>
            <a:ext cx="1425108" cy="2691851"/>
          </a:xfrm>
          <a:custGeom>
            <a:avLst/>
            <a:gdLst/>
            <a:ahLst/>
            <a:cxnLst/>
            <a:rect l="l" t="t" r="r" b="b"/>
            <a:pathLst>
              <a:path w="54461" h="102870" extrusionOk="0">
                <a:moveTo>
                  <a:pt x="54461" y="303"/>
                </a:moveTo>
                <a:lnTo>
                  <a:pt x="0" y="0"/>
                </a:lnTo>
                <a:lnTo>
                  <a:pt x="1815" y="102870"/>
                </a:lnTo>
                <a:close/>
              </a:path>
            </a:pathLst>
          </a:custGeom>
          <a:solidFill>
            <a:schemeClr val="accent3"/>
          </a:solidFill>
          <a:ln>
            <a:noFill/>
          </a:ln>
          <a:effectLst>
            <a:outerShdw blurRad="214313" dist="76200" dir="3660000" algn="bl" rotWithShape="0">
              <a:srgbClr val="000000">
                <a:alpha val="35000"/>
              </a:srgbClr>
            </a:outerShdw>
          </a:effectLst>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152"/>
        <p:cNvGrpSpPr/>
        <p:nvPr/>
      </p:nvGrpSpPr>
      <p:grpSpPr>
        <a:xfrm>
          <a:off x="0" y="0"/>
          <a:ext cx="0" cy="0"/>
          <a:chOff x="0" y="0"/>
          <a:chExt cx="0" cy="0"/>
        </a:xfrm>
      </p:grpSpPr>
      <p:sp>
        <p:nvSpPr>
          <p:cNvPr id="153" name="Google Shape;153;p22"/>
          <p:cNvSpPr/>
          <p:nvPr/>
        </p:nvSpPr>
        <p:spPr>
          <a:xfrm>
            <a:off x="-151275" y="-157775"/>
            <a:ext cx="3736547" cy="1216717"/>
          </a:xfrm>
          <a:custGeom>
            <a:avLst/>
            <a:gdLst/>
            <a:ahLst/>
            <a:cxnLst/>
            <a:rect l="l" t="t" r="r" b="b"/>
            <a:pathLst>
              <a:path w="144018" h="46896" extrusionOk="0">
                <a:moveTo>
                  <a:pt x="144018" y="2118"/>
                </a:moveTo>
                <a:lnTo>
                  <a:pt x="0" y="46896"/>
                </a:lnTo>
                <a:lnTo>
                  <a:pt x="908" y="0"/>
                </a:lnTo>
                <a:close/>
              </a:path>
            </a:pathLst>
          </a:custGeom>
          <a:solidFill>
            <a:schemeClr val="accent2"/>
          </a:solidFill>
          <a:ln>
            <a:noFill/>
          </a:ln>
          <a:effectLst>
            <a:outerShdw blurRad="214313" dist="76200" dir="3660000" algn="bl" rotWithShape="0">
              <a:srgbClr val="000000">
                <a:alpha val="35000"/>
              </a:srgbClr>
            </a:outerShdw>
          </a:effectLst>
        </p:spPr>
      </p:sp>
      <p:sp>
        <p:nvSpPr>
          <p:cNvPr id="154" name="Google Shape;154;p22"/>
          <p:cNvSpPr/>
          <p:nvPr/>
        </p:nvSpPr>
        <p:spPr>
          <a:xfrm>
            <a:off x="-98325" y="-68075"/>
            <a:ext cx="1535475" cy="3108800"/>
          </a:xfrm>
          <a:custGeom>
            <a:avLst/>
            <a:gdLst/>
            <a:ahLst/>
            <a:cxnLst/>
            <a:rect l="l" t="t" r="r" b="b"/>
            <a:pathLst>
              <a:path w="61419" h="124352" extrusionOk="0">
                <a:moveTo>
                  <a:pt x="61419" y="605"/>
                </a:moveTo>
                <a:lnTo>
                  <a:pt x="0" y="124352"/>
                </a:lnTo>
                <a:lnTo>
                  <a:pt x="1210" y="0"/>
                </a:lnTo>
                <a:close/>
              </a:path>
            </a:pathLst>
          </a:custGeom>
          <a:solidFill>
            <a:schemeClr val="accent4"/>
          </a:solidFill>
          <a:ln>
            <a:noFill/>
          </a:ln>
          <a:effectLst>
            <a:outerShdw blurRad="214313" dist="76200" dir="3660000" algn="bl" rotWithShape="0">
              <a:srgbClr val="000000">
                <a:alpha val="35000"/>
              </a:srgbClr>
            </a:outerShdw>
          </a:effectLst>
        </p:spPr>
      </p:sp>
      <p:sp>
        <p:nvSpPr>
          <p:cNvPr id="155" name="Google Shape;155;p22"/>
          <p:cNvSpPr/>
          <p:nvPr/>
        </p:nvSpPr>
        <p:spPr>
          <a:xfrm>
            <a:off x="7284100" y="2004450"/>
            <a:ext cx="2045469" cy="3260218"/>
          </a:xfrm>
          <a:custGeom>
            <a:avLst/>
            <a:gdLst/>
            <a:ahLst/>
            <a:cxnLst/>
            <a:rect l="l" t="t" r="r" b="b"/>
            <a:pathLst>
              <a:path w="78968" h="125865" extrusionOk="0">
                <a:moveTo>
                  <a:pt x="77758" y="0"/>
                </a:moveTo>
                <a:lnTo>
                  <a:pt x="78968" y="125865"/>
                </a:lnTo>
                <a:lnTo>
                  <a:pt x="0" y="124352"/>
                </a:lnTo>
                <a:close/>
              </a:path>
            </a:pathLst>
          </a:custGeom>
          <a:solidFill>
            <a:schemeClr val="accent5"/>
          </a:solidFill>
          <a:ln>
            <a:noFill/>
          </a:ln>
          <a:effectLst>
            <a:outerShdw blurRad="214313" dist="76200" dir="10680000" algn="bl" rotWithShape="0">
              <a:srgbClr val="000000">
                <a:alpha val="35000"/>
              </a:srgbClr>
            </a:outerShdw>
          </a:effectLst>
        </p:spPr>
      </p:sp>
      <p:sp>
        <p:nvSpPr>
          <p:cNvPr id="156" name="Google Shape;156;p22"/>
          <p:cNvSpPr txBox="1">
            <a:spLocks noGrp="1"/>
          </p:cNvSpPr>
          <p:nvPr>
            <p:ph type="ctrTitle"/>
          </p:nvPr>
        </p:nvSpPr>
        <p:spPr>
          <a:xfrm>
            <a:off x="2186250" y="639234"/>
            <a:ext cx="4771500" cy="108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atin typeface="Advent Pro"/>
                <a:ea typeface="Advent Pro"/>
                <a:cs typeface="Advent Pro"/>
                <a:sym typeface="Advent Pro"/>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57" name="Google Shape;157;p22"/>
          <p:cNvSpPr txBox="1">
            <a:spLocks noGrp="1"/>
          </p:cNvSpPr>
          <p:nvPr>
            <p:ph type="subTitle" idx="1"/>
          </p:nvPr>
        </p:nvSpPr>
        <p:spPr>
          <a:xfrm>
            <a:off x="2186250" y="1644541"/>
            <a:ext cx="4771500" cy="86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atin typeface="Albert Sans"/>
                <a:ea typeface="Albert Sans"/>
                <a:cs typeface="Albert Sans"/>
                <a:sym typeface="Albert Sans"/>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58" name="Google Shape;158;p22"/>
          <p:cNvSpPr txBox="1"/>
          <p:nvPr/>
        </p:nvSpPr>
        <p:spPr>
          <a:xfrm>
            <a:off x="2056800" y="3990666"/>
            <a:ext cx="5030400" cy="51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200">
                <a:solidFill>
                  <a:schemeClr val="dk1"/>
                </a:solidFill>
                <a:latin typeface="Albert Sans"/>
                <a:ea typeface="Albert Sans"/>
                <a:cs typeface="Albert Sans"/>
                <a:sym typeface="Albert Sans"/>
              </a:rPr>
              <a:t>CREDITS: This presentation template was created by </a:t>
            </a:r>
            <a:r>
              <a:rPr lang="en" sz="1200" b="1">
                <a:solidFill>
                  <a:schemeClr val="dk1"/>
                </a:solidFill>
                <a:uFill>
                  <a:noFill/>
                </a:uFill>
                <a:latin typeface="Albert Sans"/>
                <a:ea typeface="Albert Sans"/>
                <a:cs typeface="Albert Sans"/>
                <a:sym typeface="Albert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Albert Sans"/>
                <a:ea typeface="Albert Sans"/>
                <a:cs typeface="Albert Sans"/>
                <a:sym typeface="Albert Sans"/>
              </a:rPr>
              <a:t>, including icons by </a:t>
            </a:r>
            <a:r>
              <a:rPr lang="en" sz="1200" b="1">
                <a:solidFill>
                  <a:schemeClr val="dk1"/>
                </a:solidFill>
                <a:uFill>
                  <a:noFill/>
                </a:u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Albert Sans"/>
                <a:ea typeface="Albert Sans"/>
                <a:cs typeface="Albert Sans"/>
                <a:sym typeface="Albert Sans"/>
              </a:rPr>
              <a:t>, and infographics &amp; images by </a:t>
            </a:r>
            <a:r>
              <a:rPr lang="en" sz="1200" b="1">
                <a:solidFill>
                  <a:schemeClr val="dk1"/>
                </a:solidFill>
                <a:uFill>
                  <a:noFill/>
                </a:u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endParaRPr sz="1200" b="1">
              <a:solidFill>
                <a:schemeClr val="dk1"/>
              </a:solidFill>
              <a:latin typeface="Albert Sans"/>
              <a:ea typeface="Albert Sans"/>
              <a:cs typeface="Albert Sans"/>
              <a:sym typeface="Albert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716375" y="445025"/>
            <a:ext cx="7711200" cy="5727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24" name="Google Shape;24;p4"/>
          <p:cNvSpPr txBox="1">
            <a:spLocks noGrp="1"/>
          </p:cNvSpPr>
          <p:nvPr>
            <p:ph type="body" idx="1"/>
          </p:nvPr>
        </p:nvSpPr>
        <p:spPr>
          <a:xfrm>
            <a:off x="716375" y="1152475"/>
            <a:ext cx="7711200" cy="1131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59"/>
        <p:cNvGrpSpPr/>
        <p:nvPr/>
      </p:nvGrpSpPr>
      <p:grpSpPr>
        <a:xfrm>
          <a:off x="0" y="0"/>
          <a:ext cx="0" cy="0"/>
          <a:chOff x="0" y="0"/>
          <a:chExt cx="0" cy="0"/>
        </a:xfrm>
      </p:grpSpPr>
      <p:sp>
        <p:nvSpPr>
          <p:cNvPr id="160" name="Google Shape;160;p23"/>
          <p:cNvSpPr/>
          <p:nvPr/>
        </p:nvSpPr>
        <p:spPr>
          <a:xfrm>
            <a:off x="-121550" y="-151950"/>
            <a:ext cx="1245975" cy="4322975"/>
          </a:xfrm>
          <a:custGeom>
            <a:avLst/>
            <a:gdLst/>
            <a:ahLst/>
            <a:cxnLst/>
            <a:rect l="l" t="t" r="r" b="b"/>
            <a:pathLst>
              <a:path w="49839" h="172919" extrusionOk="0">
                <a:moveTo>
                  <a:pt x="49839" y="0"/>
                </a:moveTo>
                <a:lnTo>
                  <a:pt x="304" y="172919"/>
                </a:lnTo>
                <a:lnTo>
                  <a:pt x="0" y="304"/>
                </a:lnTo>
                <a:close/>
              </a:path>
            </a:pathLst>
          </a:custGeom>
          <a:solidFill>
            <a:schemeClr val="accent4"/>
          </a:solidFill>
          <a:ln>
            <a:noFill/>
          </a:ln>
          <a:effectLst>
            <a:outerShdw blurRad="214313" dist="76200" dir="3660000" algn="bl" rotWithShape="0">
              <a:srgbClr val="000000">
                <a:alpha val="35000"/>
              </a:srgbClr>
            </a:outerShdw>
          </a:effectLst>
        </p:spPr>
      </p:sp>
      <p:sp>
        <p:nvSpPr>
          <p:cNvPr id="161" name="Google Shape;161;p23"/>
          <p:cNvSpPr/>
          <p:nvPr/>
        </p:nvSpPr>
        <p:spPr>
          <a:xfrm>
            <a:off x="5652525" y="4011475"/>
            <a:ext cx="3707575" cy="1276375"/>
          </a:xfrm>
          <a:custGeom>
            <a:avLst/>
            <a:gdLst/>
            <a:ahLst/>
            <a:cxnLst/>
            <a:rect l="l" t="t" r="r" b="b"/>
            <a:pathLst>
              <a:path w="148303" h="51055" extrusionOk="0">
                <a:moveTo>
                  <a:pt x="146176" y="0"/>
                </a:moveTo>
                <a:lnTo>
                  <a:pt x="148303" y="51055"/>
                </a:lnTo>
                <a:lnTo>
                  <a:pt x="0" y="48320"/>
                </a:lnTo>
                <a:close/>
              </a:path>
            </a:pathLst>
          </a:custGeom>
          <a:solidFill>
            <a:schemeClr val="accent2"/>
          </a:solidFill>
          <a:ln>
            <a:noFill/>
          </a:ln>
          <a:effectLst>
            <a:outerShdw blurRad="214313" dist="76200" dir="10920000" algn="bl" rotWithShape="0">
              <a:srgbClr val="000000">
                <a:alpha val="36000"/>
              </a:srgbClr>
            </a:outerShdw>
          </a:effectLst>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62"/>
        <p:cNvGrpSpPr/>
        <p:nvPr/>
      </p:nvGrpSpPr>
      <p:grpSpPr>
        <a:xfrm>
          <a:off x="0" y="0"/>
          <a:ext cx="0" cy="0"/>
          <a:chOff x="0" y="0"/>
          <a:chExt cx="0" cy="0"/>
        </a:xfrm>
      </p:grpSpPr>
      <p:sp>
        <p:nvSpPr>
          <p:cNvPr id="163" name="Google Shape;163;p24"/>
          <p:cNvSpPr/>
          <p:nvPr/>
        </p:nvSpPr>
        <p:spPr>
          <a:xfrm>
            <a:off x="6450275" y="-75975"/>
            <a:ext cx="2894625" cy="1489100"/>
          </a:xfrm>
          <a:custGeom>
            <a:avLst/>
            <a:gdLst/>
            <a:ahLst/>
            <a:cxnLst/>
            <a:rect l="l" t="t" r="r" b="b"/>
            <a:pathLst>
              <a:path w="115785" h="59564" extrusionOk="0">
                <a:moveTo>
                  <a:pt x="0" y="304"/>
                </a:moveTo>
                <a:lnTo>
                  <a:pt x="114266" y="0"/>
                </a:lnTo>
                <a:lnTo>
                  <a:pt x="115785" y="59564"/>
                </a:lnTo>
                <a:close/>
              </a:path>
            </a:pathLst>
          </a:custGeom>
          <a:solidFill>
            <a:schemeClr val="accent5"/>
          </a:solidFill>
          <a:ln>
            <a:noFill/>
          </a:ln>
          <a:effectLst>
            <a:outerShdw blurRad="214313" dist="76200" dir="3660000" algn="bl" rotWithShape="0">
              <a:srgbClr val="000000">
                <a:alpha val="36000"/>
              </a:srgbClr>
            </a:outerShdw>
          </a:effectLst>
        </p:spPr>
      </p:sp>
      <p:sp>
        <p:nvSpPr>
          <p:cNvPr id="164" name="Google Shape;164;p24"/>
          <p:cNvSpPr/>
          <p:nvPr/>
        </p:nvSpPr>
        <p:spPr>
          <a:xfrm>
            <a:off x="8212875" y="-121575"/>
            <a:ext cx="1132025" cy="3206150"/>
          </a:xfrm>
          <a:custGeom>
            <a:avLst/>
            <a:gdLst/>
            <a:ahLst/>
            <a:cxnLst/>
            <a:rect l="l" t="t" r="r" b="b"/>
            <a:pathLst>
              <a:path w="45281" h="128246" extrusionOk="0">
                <a:moveTo>
                  <a:pt x="0" y="608"/>
                </a:moveTo>
                <a:lnTo>
                  <a:pt x="45281" y="0"/>
                </a:lnTo>
                <a:lnTo>
                  <a:pt x="42242" y="128246"/>
                </a:lnTo>
                <a:close/>
              </a:path>
            </a:pathLst>
          </a:custGeom>
          <a:solidFill>
            <a:schemeClr val="accent2"/>
          </a:solidFill>
          <a:ln>
            <a:noFill/>
          </a:ln>
          <a:effectLst>
            <a:outerShdw blurRad="214313" dist="76200" dir="10680000" algn="bl" rotWithShape="0">
              <a:srgbClr val="000000">
                <a:alpha val="36000"/>
              </a:srgbClr>
            </a:outerShdw>
          </a:effectLst>
        </p:spPr>
      </p:sp>
      <p:sp>
        <p:nvSpPr>
          <p:cNvPr id="165" name="Google Shape;165;p24"/>
          <p:cNvSpPr/>
          <p:nvPr/>
        </p:nvSpPr>
        <p:spPr>
          <a:xfrm>
            <a:off x="-68375" y="2013325"/>
            <a:ext cx="1755025" cy="3221350"/>
          </a:xfrm>
          <a:custGeom>
            <a:avLst/>
            <a:gdLst/>
            <a:ahLst/>
            <a:cxnLst/>
            <a:rect l="l" t="t" r="r" b="b"/>
            <a:pathLst>
              <a:path w="70201" h="128854" extrusionOk="0">
                <a:moveTo>
                  <a:pt x="912" y="0"/>
                </a:moveTo>
                <a:lnTo>
                  <a:pt x="0" y="128854"/>
                </a:lnTo>
                <a:lnTo>
                  <a:pt x="70201" y="128246"/>
                </a:lnTo>
                <a:close/>
              </a:path>
            </a:pathLst>
          </a:custGeom>
          <a:solidFill>
            <a:schemeClr val="dk2"/>
          </a:solidFill>
          <a:ln>
            <a:noFill/>
          </a:ln>
          <a:effectLst>
            <a:outerShdw blurRad="200025" dist="76200" dir="3600000" algn="bl" rotWithShape="0">
              <a:srgbClr val="000000">
                <a:alpha val="34000"/>
              </a:srgbClr>
            </a:outerShdw>
          </a:effectLst>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DE089-C9C1-1272-709A-CB831C9C974D}"/>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EB371D50-67F1-E9D4-F468-9E7F7C5093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F577538-4CCF-BC6C-038D-F83D8A11B814}"/>
              </a:ext>
            </a:extLst>
          </p:cNvPr>
          <p:cNvSpPr>
            <a:spLocks noGrp="1"/>
          </p:cNvSpPr>
          <p:nvPr>
            <p:ph type="dt" sz="half" idx="10"/>
          </p:nvPr>
        </p:nvSpPr>
        <p:spPr>
          <a:xfrm>
            <a:off x="628650" y="4767263"/>
            <a:ext cx="2057400" cy="273844"/>
          </a:xfrm>
          <a:prstGeom prst="rect">
            <a:avLst/>
          </a:prstGeom>
        </p:spPr>
        <p:txBody>
          <a:bodyPr/>
          <a:lstStyle/>
          <a:p>
            <a:fld id="{989066BF-ED9F-45ED-9521-7100EA1C6EE7}" type="datetimeFigureOut">
              <a:rPr lang="en-ID" smtClean="0"/>
              <a:t>04/10/2023</a:t>
            </a:fld>
            <a:endParaRPr lang="en-ID"/>
          </a:p>
        </p:txBody>
      </p:sp>
      <p:sp>
        <p:nvSpPr>
          <p:cNvPr id="5" name="Footer Placeholder 4">
            <a:extLst>
              <a:ext uri="{FF2B5EF4-FFF2-40B4-BE49-F238E27FC236}">
                <a16:creationId xmlns:a16="http://schemas.microsoft.com/office/drawing/2014/main" id="{C9FB9F89-0AEA-CD9F-2B94-53DFDB1DC2E2}"/>
              </a:ext>
            </a:extLst>
          </p:cNvPr>
          <p:cNvSpPr>
            <a:spLocks noGrp="1"/>
          </p:cNvSpPr>
          <p:nvPr>
            <p:ph type="ftr" sz="quarter" idx="11"/>
          </p:nvPr>
        </p:nvSpPr>
        <p:spPr>
          <a:xfrm>
            <a:off x="3028950" y="4767263"/>
            <a:ext cx="3086100" cy="273844"/>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1BF9884D-EF33-7A23-0886-21E77909B369}"/>
              </a:ext>
            </a:extLst>
          </p:cNvPr>
          <p:cNvSpPr>
            <a:spLocks noGrp="1"/>
          </p:cNvSpPr>
          <p:nvPr>
            <p:ph type="sldNum" sz="quarter" idx="12"/>
          </p:nvPr>
        </p:nvSpPr>
        <p:spPr/>
        <p:txBody>
          <a:bodyPr/>
          <a:lstStyle/>
          <a:p>
            <a:fld id="{9AE46DCC-51DB-417A-A22D-8B99855500CB}" type="slidenum">
              <a:rPr lang="en-ID" smtClean="0"/>
              <a:t>‹#›</a:t>
            </a:fld>
            <a:endParaRPr lang="en-ID"/>
          </a:p>
        </p:txBody>
      </p:sp>
    </p:spTree>
    <p:extLst>
      <p:ext uri="{BB962C8B-B14F-4D97-AF65-F5344CB8AC3E}">
        <p14:creationId xmlns:p14="http://schemas.microsoft.com/office/powerpoint/2010/main" val="124670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p:nvPr/>
        </p:nvSpPr>
        <p:spPr>
          <a:xfrm>
            <a:off x="-105900" y="-60500"/>
            <a:ext cx="1308575" cy="2337250"/>
          </a:xfrm>
          <a:custGeom>
            <a:avLst/>
            <a:gdLst/>
            <a:ahLst/>
            <a:cxnLst/>
            <a:rect l="l" t="t" r="r" b="b"/>
            <a:pathLst>
              <a:path w="52343" h="93490" extrusionOk="0">
                <a:moveTo>
                  <a:pt x="52343" y="0"/>
                </a:moveTo>
                <a:lnTo>
                  <a:pt x="0" y="93490"/>
                </a:lnTo>
                <a:lnTo>
                  <a:pt x="0" y="302"/>
                </a:lnTo>
                <a:close/>
              </a:path>
            </a:pathLst>
          </a:custGeom>
          <a:solidFill>
            <a:schemeClr val="accent4"/>
          </a:solidFill>
          <a:ln>
            <a:noFill/>
          </a:ln>
          <a:effectLst>
            <a:outerShdw blurRad="214313" dist="76200" dir="3780000" algn="bl" rotWithShape="0">
              <a:srgbClr val="000000">
                <a:alpha val="35000"/>
              </a:srgbClr>
            </a:outerShdw>
          </a:effectLst>
        </p:spPr>
      </p:sp>
      <p:sp>
        <p:nvSpPr>
          <p:cNvPr id="27" name="Google Shape;27;p5"/>
          <p:cNvSpPr/>
          <p:nvPr/>
        </p:nvSpPr>
        <p:spPr>
          <a:xfrm>
            <a:off x="6187325" y="3774425"/>
            <a:ext cx="3139050" cy="1452275"/>
          </a:xfrm>
          <a:custGeom>
            <a:avLst/>
            <a:gdLst/>
            <a:ahLst/>
            <a:cxnLst/>
            <a:rect l="l" t="t" r="r" b="b"/>
            <a:pathLst>
              <a:path w="125562" h="58091" extrusionOk="0">
                <a:moveTo>
                  <a:pt x="125562" y="0"/>
                </a:moveTo>
                <a:lnTo>
                  <a:pt x="0" y="56881"/>
                </a:lnTo>
                <a:lnTo>
                  <a:pt x="122234" y="58091"/>
                </a:lnTo>
                <a:close/>
              </a:path>
            </a:pathLst>
          </a:custGeom>
          <a:solidFill>
            <a:schemeClr val="dk2"/>
          </a:solidFill>
          <a:ln>
            <a:noFill/>
          </a:ln>
          <a:effectLst>
            <a:outerShdw blurRad="214313" dist="76200" dir="10920000" algn="bl" rotWithShape="0">
              <a:srgbClr val="000000">
                <a:alpha val="35000"/>
              </a:srgbClr>
            </a:outerShdw>
          </a:effectLst>
        </p:spPr>
      </p:sp>
      <p:sp>
        <p:nvSpPr>
          <p:cNvPr id="28" name="Google Shape;28;p5"/>
          <p:cNvSpPr/>
          <p:nvPr/>
        </p:nvSpPr>
        <p:spPr>
          <a:xfrm>
            <a:off x="7972425" y="1467400"/>
            <a:ext cx="1520375" cy="3797125"/>
          </a:xfrm>
          <a:custGeom>
            <a:avLst/>
            <a:gdLst/>
            <a:ahLst/>
            <a:cxnLst/>
            <a:rect l="l" t="t" r="r" b="b"/>
            <a:pathLst>
              <a:path w="60815" h="151885" extrusionOk="0">
                <a:moveTo>
                  <a:pt x="55671" y="0"/>
                </a:moveTo>
                <a:lnTo>
                  <a:pt x="0" y="151885"/>
                </a:lnTo>
                <a:lnTo>
                  <a:pt x="60815" y="151885"/>
                </a:lnTo>
                <a:close/>
              </a:path>
            </a:pathLst>
          </a:custGeom>
          <a:solidFill>
            <a:schemeClr val="accent2"/>
          </a:solidFill>
          <a:ln w="9525" cap="flat" cmpd="sng">
            <a:solidFill>
              <a:schemeClr val="dk2"/>
            </a:solidFill>
            <a:prstDash val="solid"/>
            <a:round/>
            <a:headEnd type="none" w="med" len="med"/>
            <a:tailEnd type="none" w="med" len="med"/>
          </a:ln>
          <a:effectLst>
            <a:outerShdw blurRad="214313" dist="76200" dir="10920000" algn="bl" rotWithShape="0">
              <a:srgbClr val="000000">
                <a:alpha val="35000"/>
              </a:srgbClr>
            </a:outerShdw>
          </a:effectLst>
        </p:spPr>
      </p:sp>
      <p:sp>
        <p:nvSpPr>
          <p:cNvPr id="29" name="Google Shape;29;p5"/>
          <p:cNvSpPr txBox="1">
            <a:spLocks noGrp="1"/>
          </p:cNvSpPr>
          <p:nvPr>
            <p:ph type="title"/>
          </p:nvPr>
        </p:nvSpPr>
        <p:spPr>
          <a:xfrm>
            <a:off x="716375" y="445025"/>
            <a:ext cx="77112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400"/>
              <a:buNone/>
              <a:defRPr/>
            </a:lvl1pPr>
            <a:lvl2pPr lvl="1" algn="ctr">
              <a:spcBef>
                <a:spcPts val="0"/>
              </a:spcBef>
              <a:spcAft>
                <a:spcPts val="0"/>
              </a:spcAft>
              <a:buSzPts val="3400"/>
              <a:buNone/>
              <a:defRPr/>
            </a:lvl2pPr>
            <a:lvl3pPr lvl="2" algn="ctr">
              <a:spcBef>
                <a:spcPts val="0"/>
              </a:spcBef>
              <a:spcAft>
                <a:spcPts val="0"/>
              </a:spcAft>
              <a:buSzPts val="3400"/>
              <a:buNone/>
              <a:defRPr/>
            </a:lvl3pPr>
            <a:lvl4pPr lvl="3" algn="ctr">
              <a:spcBef>
                <a:spcPts val="0"/>
              </a:spcBef>
              <a:spcAft>
                <a:spcPts val="0"/>
              </a:spcAft>
              <a:buSzPts val="3400"/>
              <a:buNone/>
              <a:defRPr/>
            </a:lvl4pPr>
            <a:lvl5pPr lvl="4" algn="ctr">
              <a:spcBef>
                <a:spcPts val="0"/>
              </a:spcBef>
              <a:spcAft>
                <a:spcPts val="0"/>
              </a:spcAft>
              <a:buSzPts val="3400"/>
              <a:buNone/>
              <a:defRPr/>
            </a:lvl5pPr>
            <a:lvl6pPr lvl="5" algn="ctr">
              <a:spcBef>
                <a:spcPts val="0"/>
              </a:spcBef>
              <a:spcAft>
                <a:spcPts val="0"/>
              </a:spcAft>
              <a:buSzPts val="3400"/>
              <a:buNone/>
              <a:defRPr/>
            </a:lvl6pPr>
            <a:lvl7pPr lvl="6" algn="ctr">
              <a:spcBef>
                <a:spcPts val="0"/>
              </a:spcBef>
              <a:spcAft>
                <a:spcPts val="0"/>
              </a:spcAft>
              <a:buSzPts val="3400"/>
              <a:buNone/>
              <a:defRPr/>
            </a:lvl7pPr>
            <a:lvl8pPr lvl="7" algn="ctr">
              <a:spcBef>
                <a:spcPts val="0"/>
              </a:spcBef>
              <a:spcAft>
                <a:spcPts val="0"/>
              </a:spcAft>
              <a:buSzPts val="3400"/>
              <a:buNone/>
              <a:defRPr/>
            </a:lvl8pPr>
            <a:lvl9pPr lvl="8" algn="ctr">
              <a:spcBef>
                <a:spcPts val="0"/>
              </a:spcBef>
              <a:spcAft>
                <a:spcPts val="0"/>
              </a:spcAft>
              <a:buSzPts val="3400"/>
              <a:buNone/>
              <a:defRPr/>
            </a:lvl9pPr>
          </a:lstStyle>
          <a:p>
            <a:endParaRPr/>
          </a:p>
        </p:txBody>
      </p:sp>
      <p:sp>
        <p:nvSpPr>
          <p:cNvPr id="30" name="Google Shape;30;p5"/>
          <p:cNvSpPr txBox="1">
            <a:spLocks noGrp="1"/>
          </p:cNvSpPr>
          <p:nvPr>
            <p:ph type="subTitle" idx="1"/>
          </p:nvPr>
        </p:nvSpPr>
        <p:spPr>
          <a:xfrm>
            <a:off x="1230128" y="1877925"/>
            <a:ext cx="2927700" cy="5199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SzPts val="2200"/>
              <a:buFont typeface="Advent Pro"/>
              <a:buNone/>
              <a:defRPr sz="2400">
                <a:latin typeface="Advent Pro"/>
                <a:ea typeface="Advent Pro"/>
                <a:cs typeface="Advent Pro"/>
                <a:sym typeface="Advent Pr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subTitle" idx="2"/>
          </p:nvPr>
        </p:nvSpPr>
        <p:spPr>
          <a:xfrm>
            <a:off x="1230138" y="2397825"/>
            <a:ext cx="2927700" cy="13518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6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subTitle" idx="3"/>
          </p:nvPr>
        </p:nvSpPr>
        <p:spPr>
          <a:xfrm>
            <a:off x="4986122" y="1877925"/>
            <a:ext cx="2927700" cy="5199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SzPts val="2200"/>
              <a:buFont typeface="Advent Pro"/>
              <a:buNone/>
              <a:defRPr sz="2400">
                <a:latin typeface="Advent Pro"/>
                <a:ea typeface="Advent Pro"/>
                <a:cs typeface="Advent Pro"/>
                <a:sym typeface="Advent Pr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5"/>
          <p:cNvSpPr txBox="1">
            <a:spLocks noGrp="1"/>
          </p:cNvSpPr>
          <p:nvPr>
            <p:ph type="subTitle" idx="4"/>
          </p:nvPr>
        </p:nvSpPr>
        <p:spPr>
          <a:xfrm>
            <a:off x="4986121" y="2397825"/>
            <a:ext cx="2927700" cy="13518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6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16375" y="445025"/>
            <a:ext cx="7711200" cy="5727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sz="3400"/>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36" name="Google Shape;36;p6"/>
          <p:cNvSpPr/>
          <p:nvPr/>
        </p:nvSpPr>
        <p:spPr>
          <a:xfrm>
            <a:off x="8312800" y="-90775"/>
            <a:ext cx="1021125" cy="4319025"/>
          </a:xfrm>
          <a:custGeom>
            <a:avLst/>
            <a:gdLst/>
            <a:ahLst/>
            <a:cxnLst/>
            <a:rect l="l" t="t" r="r" b="b"/>
            <a:pathLst>
              <a:path w="40845" h="172761" extrusionOk="0">
                <a:moveTo>
                  <a:pt x="40845" y="0"/>
                </a:moveTo>
                <a:lnTo>
                  <a:pt x="0" y="303"/>
                </a:lnTo>
                <a:lnTo>
                  <a:pt x="35702" y="172761"/>
                </a:lnTo>
                <a:close/>
              </a:path>
            </a:pathLst>
          </a:custGeom>
          <a:solidFill>
            <a:schemeClr val="accent4"/>
          </a:solidFill>
          <a:ln>
            <a:noFill/>
          </a:ln>
          <a:effectLst>
            <a:outerShdw blurRad="214313" dist="76200" dir="10860000" algn="bl" rotWithShape="0">
              <a:schemeClr val="dk1">
                <a:alpha val="35000"/>
              </a:schemeClr>
            </a:outerShdw>
          </a:effectLst>
        </p:spPr>
      </p:sp>
      <p:sp>
        <p:nvSpPr>
          <p:cNvPr id="37" name="Google Shape;37;p6"/>
          <p:cNvSpPr/>
          <p:nvPr/>
        </p:nvSpPr>
        <p:spPr>
          <a:xfrm>
            <a:off x="7828700" y="-60500"/>
            <a:ext cx="1397700" cy="1646000"/>
          </a:xfrm>
          <a:custGeom>
            <a:avLst/>
            <a:gdLst/>
            <a:ahLst/>
            <a:cxnLst/>
            <a:rect l="l" t="t" r="r" b="b"/>
            <a:pathLst>
              <a:path w="55908" h="65840" extrusionOk="0">
                <a:moveTo>
                  <a:pt x="55908" y="854"/>
                </a:moveTo>
                <a:lnTo>
                  <a:pt x="55908" y="65840"/>
                </a:lnTo>
                <a:lnTo>
                  <a:pt x="0" y="0"/>
                </a:lnTo>
                <a:close/>
              </a:path>
            </a:pathLst>
          </a:custGeom>
          <a:solidFill>
            <a:schemeClr val="accent2"/>
          </a:solidFill>
          <a:ln>
            <a:noFill/>
          </a:ln>
          <a:effectLst>
            <a:outerShdw blurRad="214313" dist="76200" dir="3600000" algn="bl" rotWithShape="0">
              <a:schemeClr val="dk1">
                <a:alpha val="35000"/>
              </a:scheme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p:nvPr/>
        </p:nvSpPr>
        <p:spPr>
          <a:xfrm>
            <a:off x="-211800" y="-83200"/>
            <a:ext cx="3456750" cy="1263175"/>
          </a:xfrm>
          <a:custGeom>
            <a:avLst/>
            <a:gdLst/>
            <a:ahLst/>
            <a:cxnLst/>
            <a:rect l="l" t="t" r="r" b="b"/>
            <a:pathLst>
              <a:path w="138270" h="50527" extrusionOk="0">
                <a:moveTo>
                  <a:pt x="0" y="0"/>
                </a:moveTo>
                <a:lnTo>
                  <a:pt x="138270" y="908"/>
                </a:lnTo>
                <a:lnTo>
                  <a:pt x="605" y="50527"/>
                </a:lnTo>
                <a:close/>
              </a:path>
            </a:pathLst>
          </a:custGeom>
          <a:solidFill>
            <a:schemeClr val="accent1"/>
          </a:solidFill>
          <a:ln>
            <a:noFill/>
          </a:ln>
          <a:effectLst>
            <a:outerShdw blurRad="214313" dist="76200" dir="3600000" algn="bl" rotWithShape="0">
              <a:srgbClr val="000000">
                <a:alpha val="35000"/>
              </a:srgbClr>
            </a:outerShdw>
          </a:effectLst>
        </p:spPr>
      </p:sp>
      <p:sp>
        <p:nvSpPr>
          <p:cNvPr id="40" name="Google Shape;40;p7"/>
          <p:cNvSpPr/>
          <p:nvPr/>
        </p:nvSpPr>
        <p:spPr>
          <a:xfrm>
            <a:off x="-181525" y="-37825"/>
            <a:ext cx="1535475" cy="2254075"/>
          </a:xfrm>
          <a:custGeom>
            <a:avLst/>
            <a:gdLst/>
            <a:ahLst/>
            <a:cxnLst/>
            <a:rect l="l" t="t" r="r" b="b"/>
            <a:pathLst>
              <a:path w="61419" h="90163" extrusionOk="0">
                <a:moveTo>
                  <a:pt x="61419" y="0"/>
                </a:moveTo>
                <a:lnTo>
                  <a:pt x="302" y="0"/>
                </a:lnTo>
                <a:lnTo>
                  <a:pt x="0" y="90163"/>
                </a:lnTo>
                <a:close/>
              </a:path>
            </a:pathLst>
          </a:custGeom>
          <a:solidFill>
            <a:schemeClr val="accent3"/>
          </a:solidFill>
          <a:ln>
            <a:noFill/>
          </a:ln>
          <a:effectLst>
            <a:outerShdw blurRad="214313" dist="76200" dir="3780000" algn="bl" rotWithShape="0">
              <a:srgbClr val="000000">
                <a:alpha val="35000"/>
              </a:srgbClr>
            </a:outerShdw>
          </a:effectLst>
        </p:spPr>
      </p:sp>
      <p:sp>
        <p:nvSpPr>
          <p:cNvPr id="41" name="Google Shape;41;p7"/>
          <p:cNvSpPr txBox="1">
            <a:spLocks noGrp="1"/>
          </p:cNvSpPr>
          <p:nvPr>
            <p:ph type="title"/>
          </p:nvPr>
        </p:nvSpPr>
        <p:spPr>
          <a:xfrm>
            <a:off x="961800" y="1669350"/>
            <a:ext cx="3610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2" name="Google Shape;42;p7"/>
          <p:cNvSpPr txBox="1">
            <a:spLocks noGrp="1"/>
          </p:cNvSpPr>
          <p:nvPr>
            <p:ph type="subTitle" idx="1"/>
          </p:nvPr>
        </p:nvSpPr>
        <p:spPr>
          <a:xfrm>
            <a:off x="961800" y="2242050"/>
            <a:ext cx="3610200" cy="13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atin typeface="Albert Sans"/>
                <a:ea typeface="Albert Sans"/>
                <a:cs typeface="Albert Sans"/>
                <a:sym typeface="Albert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3" name="Google Shape;43;p7"/>
          <p:cNvSpPr>
            <a:spLocks noGrp="1"/>
          </p:cNvSpPr>
          <p:nvPr>
            <p:ph type="pic" idx="2"/>
          </p:nvPr>
        </p:nvSpPr>
        <p:spPr>
          <a:xfrm flipH="1">
            <a:off x="5287150" y="0"/>
            <a:ext cx="3856800" cy="51435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388100" y="1081650"/>
            <a:ext cx="6367800" cy="2980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6" name="Google Shape;46;p8"/>
          <p:cNvSpPr/>
          <p:nvPr/>
        </p:nvSpPr>
        <p:spPr>
          <a:xfrm>
            <a:off x="-114625" y="-105375"/>
            <a:ext cx="1168450" cy="2104025"/>
          </a:xfrm>
          <a:custGeom>
            <a:avLst/>
            <a:gdLst/>
            <a:ahLst/>
            <a:cxnLst/>
            <a:rect l="l" t="t" r="r" b="b"/>
            <a:pathLst>
              <a:path w="46738" h="84161" extrusionOk="0">
                <a:moveTo>
                  <a:pt x="46738" y="0"/>
                </a:moveTo>
                <a:lnTo>
                  <a:pt x="0" y="490"/>
                </a:lnTo>
                <a:lnTo>
                  <a:pt x="1146" y="84161"/>
                </a:lnTo>
                <a:close/>
              </a:path>
            </a:pathLst>
          </a:custGeom>
          <a:solidFill>
            <a:schemeClr val="accent3"/>
          </a:solidFill>
          <a:ln>
            <a:noFill/>
          </a:ln>
          <a:effectLst>
            <a:outerShdw blurRad="214313" dist="76200" dir="3660000" algn="bl" rotWithShape="0">
              <a:srgbClr val="000000">
                <a:alpha val="35000"/>
              </a:srgbClr>
            </a:outerShdw>
          </a:effectLst>
        </p:spPr>
      </p:sp>
      <p:sp>
        <p:nvSpPr>
          <p:cNvPr id="47" name="Google Shape;47;p8"/>
          <p:cNvSpPr/>
          <p:nvPr/>
        </p:nvSpPr>
        <p:spPr>
          <a:xfrm>
            <a:off x="6185175" y="3810000"/>
            <a:ext cx="3072325" cy="1426725"/>
          </a:xfrm>
          <a:custGeom>
            <a:avLst/>
            <a:gdLst/>
            <a:ahLst/>
            <a:cxnLst/>
            <a:rect l="l" t="t" r="r" b="b"/>
            <a:pathLst>
              <a:path w="122893" h="57069" extrusionOk="0">
                <a:moveTo>
                  <a:pt x="0" y="56745"/>
                </a:moveTo>
                <a:lnTo>
                  <a:pt x="121596" y="0"/>
                </a:lnTo>
                <a:lnTo>
                  <a:pt x="122893" y="57069"/>
                </a:lnTo>
                <a:close/>
              </a:path>
            </a:pathLst>
          </a:custGeom>
          <a:solidFill>
            <a:schemeClr val="accent2"/>
          </a:solidFill>
          <a:ln>
            <a:noFill/>
          </a:ln>
          <a:effectLst>
            <a:outerShdw blurRad="214313" dist="76200" dir="10860000" algn="bl" rotWithShape="0">
              <a:srgbClr val="000000">
                <a:alpha val="35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6110600" y="-93125"/>
            <a:ext cx="3323925" cy="1289450"/>
          </a:xfrm>
          <a:custGeom>
            <a:avLst/>
            <a:gdLst/>
            <a:ahLst/>
            <a:cxnLst/>
            <a:rect l="l" t="t" r="r" b="b"/>
            <a:pathLst>
              <a:path w="132957" h="51578" extrusionOk="0">
                <a:moveTo>
                  <a:pt x="0" y="286"/>
                </a:moveTo>
                <a:lnTo>
                  <a:pt x="130378" y="0"/>
                </a:lnTo>
                <a:lnTo>
                  <a:pt x="132957" y="51578"/>
                </a:lnTo>
                <a:close/>
              </a:path>
            </a:pathLst>
          </a:custGeom>
          <a:solidFill>
            <a:schemeClr val="accent4"/>
          </a:solidFill>
          <a:ln>
            <a:noFill/>
          </a:ln>
          <a:effectLst>
            <a:outerShdw blurRad="214313" dist="76200" dir="10920000" algn="bl" rotWithShape="0">
              <a:srgbClr val="000000">
                <a:alpha val="35000"/>
              </a:srgbClr>
            </a:outerShdw>
          </a:effectLst>
        </p:spPr>
      </p:sp>
      <p:sp>
        <p:nvSpPr>
          <p:cNvPr id="50" name="Google Shape;50;p9"/>
          <p:cNvSpPr txBox="1">
            <a:spLocks noGrp="1"/>
          </p:cNvSpPr>
          <p:nvPr>
            <p:ph type="title"/>
          </p:nvPr>
        </p:nvSpPr>
        <p:spPr>
          <a:xfrm>
            <a:off x="716375"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1" name="Google Shape;51;p9"/>
          <p:cNvSpPr txBox="1">
            <a:spLocks noGrp="1"/>
          </p:cNvSpPr>
          <p:nvPr>
            <p:ph type="subTitle" idx="1"/>
          </p:nvPr>
        </p:nvSpPr>
        <p:spPr>
          <a:xfrm>
            <a:off x="716375"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2" name="Google Shape;5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3" name="Google Shape;53;p9"/>
          <p:cNvSpPr/>
          <p:nvPr/>
        </p:nvSpPr>
        <p:spPr>
          <a:xfrm>
            <a:off x="7743900" y="-93125"/>
            <a:ext cx="1583175" cy="2270875"/>
          </a:xfrm>
          <a:custGeom>
            <a:avLst/>
            <a:gdLst/>
            <a:ahLst/>
            <a:cxnLst/>
            <a:rect l="l" t="t" r="r" b="b"/>
            <a:pathLst>
              <a:path w="63327" h="90835" extrusionOk="0">
                <a:moveTo>
                  <a:pt x="0" y="286"/>
                </a:moveTo>
                <a:lnTo>
                  <a:pt x="4871" y="0"/>
                </a:lnTo>
                <a:lnTo>
                  <a:pt x="63327" y="860"/>
                </a:lnTo>
                <a:lnTo>
                  <a:pt x="61608" y="90835"/>
                </a:lnTo>
                <a:close/>
              </a:path>
            </a:pathLst>
          </a:custGeom>
          <a:solidFill>
            <a:schemeClr val="accent1"/>
          </a:solidFill>
          <a:ln>
            <a:noFill/>
          </a:ln>
          <a:effectLst>
            <a:outerShdw blurRad="200025" dist="76200" dir="10860000" algn="bl" rotWithShape="0">
              <a:srgbClr val="000000">
                <a:alpha val="36000"/>
              </a:srgbClr>
            </a:outerShdw>
          </a:effectLst>
        </p:spPr>
      </p:sp>
      <p:sp>
        <p:nvSpPr>
          <p:cNvPr id="54" name="Google Shape;54;p9"/>
          <p:cNvSpPr/>
          <p:nvPr/>
        </p:nvSpPr>
        <p:spPr>
          <a:xfrm>
            <a:off x="-100300" y="2564575"/>
            <a:ext cx="1504375" cy="2664900"/>
          </a:xfrm>
          <a:custGeom>
            <a:avLst/>
            <a:gdLst/>
            <a:ahLst/>
            <a:cxnLst/>
            <a:rect l="l" t="t" r="r" b="b"/>
            <a:pathLst>
              <a:path w="60175" h="106596" extrusionOk="0">
                <a:moveTo>
                  <a:pt x="573" y="0"/>
                </a:moveTo>
                <a:lnTo>
                  <a:pt x="0" y="106309"/>
                </a:lnTo>
                <a:lnTo>
                  <a:pt x="60175" y="106596"/>
                </a:lnTo>
                <a:close/>
              </a:path>
            </a:pathLst>
          </a:custGeom>
          <a:solidFill>
            <a:schemeClr val="dk2"/>
          </a:solidFill>
          <a:ln>
            <a:noFill/>
          </a:ln>
          <a:effectLst>
            <a:outerShdw blurRad="214313" dist="76200" dir="3600000" algn="bl" rotWithShape="0">
              <a:srgbClr val="000000">
                <a:alpha val="35000"/>
              </a:srgbClr>
            </a:outerShdw>
          </a:effectLst>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sp>
        <p:nvSpPr>
          <p:cNvPr id="56" name="Google Shape;56;p10"/>
          <p:cNvSpPr/>
          <p:nvPr/>
        </p:nvSpPr>
        <p:spPr>
          <a:xfrm>
            <a:off x="7352175" y="-83225"/>
            <a:ext cx="1913700" cy="2957525"/>
          </a:xfrm>
          <a:custGeom>
            <a:avLst/>
            <a:gdLst/>
            <a:ahLst/>
            <a:cxnLst/>
            <a:rect l="l" t="t" r="r" b="b"/>
            <a:pathLst>
              <a:path w="76548" h="118301" extrusionOk="0">
                <a:moveTo>
                  <a:pt x="76548" y="0"/>
                </a:moveTo>
                <a:lnTo>
                  <a:pt x="75640" y="118301"/>
                </a:lnTo>
                <a:lnTo>
                  <a:pt x="0" y="303"/>
                </a:lnTo>
                <a:close/>
              </a:path>
            </a:pathLst>
          </a:custGeom>
          <a:solidFill>
            <a:schemeClr val="dk2"/>
          </a:solidFill>
          <a:ln>
            <a:noFill/>
          </a:ln>
          <a:effectLst>
            <a:outerShdw blurRad="214313" dist="76200" dir="5400000" algn="bl" rotWithShape="0">
              <a:schemeClr val="dk1">
                <a:alpha val="35000"/>
              </a:schemeClr>
            </a:outerShdw>
          </a:effectLst>
        </p:spPr>
      </p:sp>
      <p:sp>
        <p:nvSpPr>
          <p:cNvPr id="57" name="Google Shape;57;p10"/>
          <p:cNvSpPr/>
          <p:nvPr/>
        </p:nvSpPr>
        <p:spPr>
          <a:xfrm>
            <a:off x="-186250" y="3553175"/>
            <a:ext cx="2379800" cy="1688650"/>
          </a:xfrm>
          <a:custGeom>
            <a:avLst/>
            <a:gdLst/>
            <a:ahLst/>
            <a:cxnLst/>
            <a:rect l="l" t="t" r="r" b="b"/>
            <a:pathLst>
              <a:path w="95192" h="67546" extrusionOk="0">
                <a:moveTo>
                  <a:pt x="95192" y="65428"/>
                </a:moveTo>
                <a:lnTo>
                  <a:pt x="0" y="0"/>
                </a:lnTo>
                <a:lnTo>
                  <a:pt x="1096" y="67546"/>
                </a:lnTo>
                <a:close/>
              </a:path>
            </a:pathLst>
          </a:custGeom>
          <a:solidFill>
            <a:schemeClr val="accent6"/>
          </a:solidFill>
          <a:ln>
            <a:noFill/>
          </a:ln>
          <a:effectLst>
            <a:outerShdw blurRad="214313" dist="76200" algn="bl" rotWithShape="0">
              <a:schemeClr val="dk1">
                <a:alpha val="35000"/>
              </a:schemeClr>
            </a:outerShdw>
          </a:effectLst>
        </p:spPr>
      </p:sp>
      <p:sp>
        <p:nvSpPr>
          <p:cNvPr id="58" name="Google Shape;58;p10"/>
          <p:cNvSpPr txBox="1">
            <a:spLocks noGrp="1"/>
          </p:cNvSpPr>
          <p:nvPr>
            <p:ph type="body" idx="1"/>
          </p:nvPr>
        </p:nvSpPr>
        <p:spPr>
          <a:xfrm>
            <a:off x="850100" y="3889150"/>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11"/>
          <p:cNvSpPr txBox="1">
            <a:spLocks noGrp="1"/>
          </p:cNvSpPr>
          <p:nvPr>
            <p:ph type="title" hasCustomPrompt="1"/>
          </p:nvPr>
        </p:nvSpPr>
        <p:spPr>
          <a:xfrm>
            <a:off x="1945350" y="1807650"/>
            <a:ext cx="5253300" cy="110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atin typeface="Advent Pro Medium"/>
                <a:ea typeface="Advent Pro Medium"/>
                <a:cs typeface="Advent Pro Medium"/>
                <a:sym typeface="Advent Pro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11"/>
          <p:cNvSpPr txBox="1">
            <a:spLocks noGrp="1"/>
          </p:cNvSpPr>
          <p:nvPr>
            <p:ph type="subTitle" idx="1"/>
          </p:nvPr>
        </p:nvSpPr>
        <p:spPr>
          <a:xfrm>
            <a:off x="1945350" y="2914350"/>
            <a:ext cx="5253300" cy="4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atin typeface="Albert Sans"/>
                <a:ea typeface="Albert Sans"/>
                <a:cs typeface="Albert Sans"/>
                <a:sym typeface="Albert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2" name="Google Shape;62;p11"/>
          <p:cNvSpPr/>
          <p:nvPr/>
        </p:nvSpPr>
        <p:spPr>
          <a:xfrm flipH="1">
            <a:off x="7733707" y="1402400"/>
            <a:ext cx="1626250" cy="3854550"/>
          </a:xfrm>
          <a:custGeom>
            <a:avLst/>
            <a:gdLst/>
            <a:ahLst/>
            <a:cxnLst/>
            <a:rect l="l" t="t" r="r" b="b"/>
            <a:pathLst>
              <a:path w="65050" h="154182" extrusionOk="0">
                <a:moveTo>
                  <a:pt x="3457" y="0"/>
                </a:moveTo>
                <a:lnTo>
                  <a:pt x="0" y="154182"/>
                </a:lnTo>
                <a:lnTo>
                  <a:pt x="65050" y="154182"/>
                </a:lnTo>
                <a:close/>
              </a:path>
            </a:pathLst>
          </a:custGeom>
          <a:solidFill>
            <a:schemeClr val="accent2"/>
          </a:solidFill>
          <a:ln>
            <a:noFill/>
          </a:ln>
          <a:effectLst>
            <a:outerShdw blurRad="214313" dist="76200" dir="10800000" algn="bl" rotWithShape="0">
              <a:srgbClr val="000000">
                <a:alpha val="35000"/>
              </a:srgbClr>
            </a:outerShdw>
          </a:effectLst>
        </p:spPr>
      </p:sp>
      <p:sp>
        <p:nvSpPr>
          <p:cNvPr id="63" name="Google Shape;63;p11"/>
          <p:cNvSpPr/>
          <p:nvPr/>
        </p:nvSpPr>
        <p:spPr>
          <a:xfrm flipH="1">
            <a:off x="7249636" y="3294816"/>
            <a:ext cx="2110321" cy="1954557"/>
          </a:xfrm>
          <a:custGeom>
            <a:avLst/>
            <a:gdLst/>
            <a:ahLst/>
            <a:cxnLst/>
            <a:rect l="l" t="t" r="r" b="b"/>
            <a:pathLst>
              <a:path w="81994" h="75942" extrusionOk="0">
                <a:moveTo>
                  <a:pt x="1816" y="0"/>
                </a:moveTo>
                <a:lnTo>
                  <a:pt x="0" y="75942"/>
                </a:lnTo>
                <a:lnTo>
                  <a:pt x="81994" y="75337"/>
                </a:lnTo>
                <a:close/>
              </a:path>
            </a:pathLst>
          </a:custGeom>
          <a:solidFill>
            <a:schemeClr val="accent4"/>
          </a:solidFill>
          <a:ln>
            <a:noFill/>
          </a:ln>
          <a:effectLst>
            <a:outerShdw blurRad="214313" dist="76200" dir="10800000" algn="bl" rotWithShape="0">
              <a:srgbClr val="000000">
                <a:alpha val="35000"/>
              </a:srgbClr>
            </a:outerShdw>
          </a:effectLst>
        </p:spPr>
      </p:sp>
      <p:sp>
        <p:nvSpPr>
          <p:cNvPr id="64" name="Google Shape;64;p11"/>
          <p:cNvSpPr/>
          <p:nvPr/>
        </p:nvSpPr>
        <p:spPr>
          <a:xfrm flipH="1">
            <a:off x="-49724" y="-90775"/>
            <a:ext cx="3139480" cy="1951566"/>
          </a:xfrm>
          <a:custGeom>
            <a:avLst/>
            <a:gdLst/>
            <a:ahLst/>
            <a:cxnLst/>
            <a:rect l="l" t="t" r="r" b="b"/>
            <a:pathLst>
              <a:path w="123141" h="76547" extrusionOk="0">
                <a:moveTo>
                  <a:pt x="0" y="303"/>
                </a:moveTo>
                <a:lnTo>
                  <a:pt x="121628" y="0"/>
                </a:lnTo>
                <a:lnTo>
                  <a:pt x="123141" y="76547"/>
                </a:lnTo>
                <a:close/>
              </a:path>
            </a:pathLst>
          </a:custGeom>
          <a:solidFill>
            <a:schemeClr val="accent1"/>
          </a:solidFill>
          <a:ln>
            <a:noFill/>
          </a:ln>
          <a:effectLst>
            <a:outerShdw blurRad="214313" dist="76200" dir="3660000" algn="bl" rotWithShape="0">
              <a:srgbClr val="000000">
                <a:alpha val="35000"/>
              </a:srgbClr>
            </a:outerShdw>
          </a:effectLst>
        </p:spPr>
      </p:sp>
      <p:sp>
        <p:nvSpPr>
          <p:cNvPr id="65" name="Google Shape;65;p11"/>
          <p:cNvSpPr/>
          <p:nvPr/>
        </p:nvSpPr>
        <p:spPr>
          <a:xfrm flipH="1">
            <a:off x="-215963" y="-90775"/>
            <a:ext cx="1762344" cy="3687139"/>
          </a:xfrm>
          <a:custGeom>
            <a:avLst/>
            <a:gdLst/>
            <a:ahLst/>
            <a:cxnLst/>
            <a:rect l="l" t="t" r="r" b="b"/>
            <a:pathLst>
              <a:path w="65655" h="137362" extrusionOk="0">
                <a:moveTo>
                  <a:pt x="0" y="605"/>
                </a:moveTo>
                <a:lnTo>
                  <a:pt x="65655" y="0"/>
                </a:lnTo>
                <a:lnTo>
                  <a:pt x="62327" y="137362"/>
                </a:lnTo>
                <a:close/>
              </a:path>
            </a:pathLst>
          </a:custGeom>
          <a:solidFill>
            <a:schemeClr val="accent5"/>
          </a:solidFill>
          <a:ln>
            <a:noFill/>
          </a:ln>
          <a:effectLst>
            <a:outerShdw blurRad="214313" dist="76200" dir="3660000" algn="bl" rotWithShape="0">
              <a:srgbClr val="000000">
                <a:alpha val="35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6375" y="445025"/>
            <a:ext cx="7711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400"/>
              <a:buFont typeface="Advent Pro"/>
              <a:buNone/>
              <a:defRPr sz="3400">
                <a:solidFill>
                  <a:schemeClr val="dk1"/>
                </a:solidFill>
                <a:latin typeface="Advent Pro"/>
                <a:ea typeface="Advent Pro"/>
                <a:cs typeface="Advent Pro"/>
                <a:sym typeface="Advent Pro"/>
              </a:defRPr>
            </a:lvl1pPr>
            <a:lvl2pPr lvl="1">
              <a:spcBef>
                <a:spcPts val="0"/>
              </a:spcBef>
              <a:spcAft>
                <a:spcPts val="0"/>
              </a:spcAft>
              <a:buClr>
                <a:schemeClr val="dk1"/>
              </a:buClr>
              <a:buSzPts val="3400"/>
              <a:buFont typeface="Advent Pro"/>
              <a:buNone/>
              <a:defRPr sz="3400">
                <a:solidFill>
                  <a:schemeClr val="dk1"/>
                </a:solidFill>
                <a:latin typeface="Advent Pro"/>
                <a:ea typeface="Advent Pro"/>
                <a:cs typeface="Advent Pro"/>
                <a:sym typeface="Advent Pro"/>
              </a:defRPr>
            </a:lvl2pPr>
            <a:lvl3pPr lvl="2">
              <a:spcBef>
                <a:spcPts val="0"/>
              </a:spcBef>
              <a:spcAft>
                <a:spcPts val="0"/>
              </a:spcAft>
              <a:buClr>
                <a:schemeClr val="dk1"/>
              </a:buClr>
              <a:buSzPts val="3400"/>
              <a:buFont typeface="Advent Pro"/>
              <a:buNone/>
              <a:defRPr sz="3400">
                <a:solidFill>
                  <a:schemeClr val="dk1"/>
                </a:solidFill>
                <a:latin typeface="Advent Pro"/>
                <a:ea typeface="Advent Pro"/>
                <a:cs typeface="Advent Pro"/>
                <a:sym typeface="Advent Pro"/>
              </a:defRPr>
            </a:lvl3pPr>
            <a:lvl4pPr lvl="3">
              <a:spcBef>
                <a:spcPts val="0"/>
              </a:spcBef>
              <a:spcAft>
                <a:spcPts val="0"/>
              </a:spcAft>
              <a:buClr>
                <a:schemeClr val="dk1"/>
              </a:buClr>
              <a:buSzPts val="3400"/>
              <a:buFont typeface="Advent Pro"/>
              <a:buNone/>
              <a:defRPr sz="3400">
                <a:solidFill>
                  <a:schemeClr val="dk1"/>
                </a:solidFill>
                <a:latin typeface="Advent Pro"/>
                <a:ea typeface="Advent Pro"/>
                <a:cs typeface="Advent Pro"/>
                <a:sym typeface="Advent Pro"/>
              </a:defRPr>
            </a:lvl4pPr>
            <a:lvl5pPr lvl="4">
              <a:spcBef>
                <a:spcPts val="0"/>
              </a:spcBef>
              <a:spcAft>
                <a:spcPts val="0"/>
              </a:spcAft>
              <a:buClr>
                <a:schemeClr val="dk1"/>
              </a:buClr>
              <a:buSzPts val="3400"/>
              <a:buFont typeface="Advent Pro"/>
              <a:buNone/>
              <a:defRPr sz="3400">
                <a:solidFill>
                  <a:schemeClr val="dk1"/>
                </a:solidFill>
                <a:latin typeface="Advent Pro"/>
                <a:ea typeface="Advent Pro"/>
                <a:cs typeface="Advent Pro"/>
                <a:sym typeface="Advent Pro"/>
              </a:defRPr>
            </a:lvl5pPr>
            <a:lvl6pPr lvl="5">
              <a:spcBef>
                <a:spcPts val="0"/>
              </a:spcBef>
              <a:spcAft>
                <a:spcPts val="0"/>
              </a:spcAft>
              <a:buClr>
                <a:schemeClr val="dk1"/>
              </a:buClr>
              <a:buSzPts val="3400"/>
              <a:buFont typeface="Advent Pro"/>
              <a:buNone/>
              <a:defRPr sz="3400">
                <a:solidFill>
                  <a:schemeClr val="dk1"/>
                </a:solidFill>
                <a:latin typeface="Advent Pro"/>
                <a:ea typeface="Advent Pro"/>
                <a:cs typeface="Advent Pro"/>
                <a:sym typeface="Advent Pro"/>
              </a:defRPr>
            </a:lvl6pPr>
            <a:lvl7pPr lvl="6">
              <a:spcBef>
                <a:spcPts val="0"/>
              </a:spcBef>
              <a:spcAft>
                <a:spcPts val="0"/>
              </a:spcAft>
              <a:buClr>
                <a:schemeClr val="dk1"/>
              </a:buClr>
              <a:buSzPts val="3400"/>
              <a:buFont typeface="Advent Pro"/>
              <a:buNone/>
              <a:defRPr sz="3400">
                <a:solidFill>
                  <a:schemeClr val="dk1"/>
                </a:solidFill>
                <a:latin typeface="Advent Pro"/>
                <a:ea typeface="Advent Pro"/>
                <a:cs typeface="Advent Pro"/>
                <a:sym typeface="Advent Pro"/>
              </a:defRPr>
            </a:lvl7pPr>
            <a:lvl8pPr lvl="7">
              <a:spcBef>
                <a:spcPts val="0"/>
              </a:spcBef>
              <a:spcAft>
                <a:spcPts val="0"/>
              </a:spcAft>
              <a:buClr>
                <a:schemeClr val="dk1"/>
              </a:buClr>
              <a:buSzPts val="3400"/>
              <a:buFont typeface="Advent Pro"/>
              <a:buNone/>
              <a:defRPr sz="3400">
                <a:solidFill>
                  <a:schemeClr val="dk1"/>
                </a:solidFill>
                <a:latin typeface="Advent Pro"/>
                <a:ea typeface="Advent Pro"/>
                <a:cs typeface="Advent Pro"/>
                <a:sym typeface="Advent Pro"/>
              </a:defRPr>
            </a:lvl8pPr>
            <a:lvl9pPr lvl="8">
              <a:spcBef>
                <a:spcPts val="0"/>
              </a:spcBef>
              <a:spcAft>
                <a:spcPts val="0"/>
              </a:spcAft>
              <a:buClr>
                <a:schemeClr val="dk1"/>
              </a:buClr>
              <a:buSzPts val="3400"/>
              <a:buFont typeface="Advent Pro"/>
              <a:buNone/>
              <a:defRPr sz="3400">
                <a:solidFill>
                  <a:schemeClr val="dk1"/>
                </a:solidFill>
                <a:latin typeface="Advent Pro"/>
                <a:ea typeface="Advent Pro"/>
                <a:cs typeface="Advent Pro"/>
                <a:sym typeface="Advent Pro"/>
              </a:defRPr>
            </a:lvl9pPr>
          </a:lstStyle>
          <a:p>
            <a:endParaRPr/>
          </a:p>
        </p:txBody>
      </p:sp>
      <p:sp>
        <p:nvSpPr>
          <p:cNvPr id="7" name="Google Shape;7;p1"/>
          <p:cNvSpPr txBox="1">
            <a:spLocks noGrp="1"/>
          </p:cNvSpPr>
          <p:nvPr>
            <p:ph type="body" idx="1"/>
          </p:nvPr>
        </p:nvSpPr>
        <p:spPr>
          <a:xfrm>
            <a:off x="716375" y="1152475"/>
            <a:ext cx="7711200" cy="34536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lbert Sans"/>
              <a:buChar char="●"/>
              <a:defRPr sz="1800">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86"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svg"/><Relationship Id="rId3" Type="http://schemas.openxmlformats.org/officeDocument/2006/relationships/slideLayout" Target="../slideLayouts/slideLayout21.xml"/><Relationship Id="rId7" Type="http://schemas.openxmlformats.org/officeDocument/2006/relationships/image" Target="../media/image14.png"/><Relationship Id="rId12"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3.emf"/><Relationship Id="rId11" Type="http://schemas.openxmlformats.org/officeDocument/2006/relationships/image" Target="../media/image18.png"/><Relationship Id="rId5" Type="http://schemas.openxmlformats.org/officeDocument/2006/relationships/oleObject" Target="../embeddings/oleObject1.bin"/><Relationship Id="rId10" Type="http://schemas.openxmlformats.org/officeDocument/2006/relationships/image" Target="../media/image17.png"/><Relationship Id="rId4" Type="http://schemas.openxmlformats.org/officeDocument/2006/relationships/notesSlide" Target="../notesSlides/notesSlide6.xml"/><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1.xml"/><Relationship Id="rId7" Type="http://schemas.openxmlformats.org/officeDocument/2006/relationships/image" Target="../media/image19.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3.emf"/><Relationship Id="rId5" Type="http://schemas.openxmlformats.org/officeDocument/2006/relationships/oleObject" Target="../embeddings/oleObject2.bin"/><Relationship Id="rId4" Type="http://schemas.openxmlformats.org/officeDocument/2006/relationships/notesSlide" Target="../notesSlides/notesSlide7.xml"/><Relationship Id="rId9"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1.xml"/><Relationship Id="rId6" Type="http://schemas.openxmlformats.org/officeDocument/2006/relationships/image" Target="../media/image25.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2.svg"/><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2.xml"/><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1.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1.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1.xml"/><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8"/>
          <p:cNvSpPr txBox="1">
            <a:spLocks noGrp="1"/>
          </p:cNvSpPr>
          <p:nvPr>
            <p:ph type="ctrTitle"/>
          </p:nvPr>
        </p:nvSpPr>
        <p:spPr>
          <a:xfrm>
            <a:off x="776177" y="1189221"/>
            <a:ext cx="7591646" cy="1120060"/>
          </a:xfrm>
          <a:prstGeom prst="rect">
            <a:avLst/>
          </a:prstGeom>
        </p:spPr>
        <p:txBody>
          <a:bodyPr spcFirstLastPara="1" wrap="square" lIns="91425" tIns="91425" rIns="91425" bIns="91425" anchor="b" anchorCtr="0">
            <a:noAutofit/>
          </a:bodyPr>
          <a:lstStyle/>
          <a:p>
            <a:r>
              <a:rPr lang="en" sz="3600" b="1" dirty="0">
                <a:solidFill>
                  <a:srgbClr val="002060"/>
                </a:solidFill>
                <a:latin typeface="Georgia" panose="02040502050405020303" pitchFamily="18" charset="0"/>
              </a:rPr>
              <a:t>MGMT 590 Web Data Analytics</a:t>
            </a:r>
          </a:p>
        </p:txBody>
      </p:sp>
      <p:sp>
        <p:nvSpPr>
          <p:cNvPr id="177" name="Google Shape;177;p28"/>
          <p:cNvSpPr txBox="1">
            <a:spLocks noGrp="1"/>
          </p:cNvSpPr>
          <p:nvPr>
            <p:ph type="subTitle" idx="1"/>
          </p:nvPr>
        </p:nvSpPr>
        <p:spPr>
          <a:xfrm>
            <a:off x="2073691" y="2156973"/>
            <a:ext cx="4784713" cy="1122108"/>
          </a:xfrm>
          <a:prstGeom prst="rect">
            <a:avLst/>
          </a:prstGeom>
        </p:spPr>
        <p:txBody>
          <a:bodyPr spcFirstLastPara="1" wrap="square" lIns="91425" tIns="91425" rIns="91425" bIns="91425" anchor="t" anchorCtr="0">
            <a:noAutofit/>
          </a:bodyPr>
          <a:lstStyle/>
          <a:p>
            <a:pPr marL="0" indent="0"/>
            <a:endParaRPr lang="en" b="1">
              <a:latin typeface="Georgia" panose="02040502050405020303" pitchFamily="18" charset="0"/>
            </a:endParaRPr>
          </a:p>
          <a:p>
            <a:pPr marL="0" indent="0"/>
            <a:r>
              <a:rPr lang="en" sz="3200" b="1">
                <a:solidFill>
                  <a:srgbClr val="002060"/>
                </a:solidFill>
                <a:latin typeface="Georgia" panose="02040502050405020303" pitchFamily="18" charset="0"/>
              </a:rPr>
              <a:t>GAP Case Study</a:t>
            </a:r>
          </a:p>
        </p:txBody>
      </p:sp>
      <p:sp>
        <p:nvSpPr>
          <p:cNvPr id="2" name="TextBox 1">
            <a:extLst>
              <a:ext uri="{FF2B5EF4-FFF2-40B4-BE49-F238E27FC236}">
                <a16:creationId xmlns:a16="http://schemas.microsoft.com/office/drawing/2014/main" id="{120AD6DB-A7FF-25CB-0E44-079C04560059}"/>
              </a:ext>
            </a:extLst>
          </p:cNvPr>
          <p:cNvSpPr txBox="1"/>
          <p:nvPr/>
        </p:nvSpPr>
        <p:spPr>
          <a:xfrm>
            <a:off x="3804106" y="3206804"/>
            <a:ext cx="11628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002060"/>
                </a:solidFill>
                <a:latin typeface="Georgia" panose="02040502050405020303" pitchFamily="18" charset="0"/>
              </a:rPr>
              <a:t>Group 7</a:t>
            </a:r>
          </a:p>
        </p:txBody>
      </p:sp>
      <p:pic>
        <p:nvPicPr>
          <p:cNvPr id="5" name="Graphic 4">
            <a:extLst>
              <a:ext uri="{FF2B5EF4-FFF2-40B4-BE49-F238E27FC236}">
                <a16:creationId xmlns:a16="http://schemas.microsoft.com/office/drawing/2014/main" id="{F39D04D8-E04B-DCFB-4491-D4FA96B473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736157"/>
            <a:ext cx="1877251" cy="4073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662BA89-71AB-41C9-A2AC-46F9894699AF}"/>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6" name="Object 5" hidden="1">
                        <a:extLst>
                          <a:ext uri="{FF2B5EF4-FFF2-40B4-BE49-F238E27FC236}">
                            <a16:creationId xmlns:a16="http://schemas.microsoft.com/office/drawing/2014/main" id="{E662BA89-71AB-41C9-A2AC-46F9894699AF}"/>
                          </a:ext>
                        </a:extLst>
                      </p:cNvPr>
                      <p:cNvPicPr/>
                      <p:nvPr/>
                    </p:nvPicPr>
                    <p:blipFill>
                      <a:blip r:embed="rId6"/>
                      <a:stretch>
                        <a:fillRect/>
                      </a:stretch>
                    </p:blipFill>
                    <p:spPr>
                      <a:xfrm>
                        <a:off x="1192" y="1192"/>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2EBDA9E-D863-40F5-9351-68C9886FD1B6}"/>
              </a:ext>
            </a:extLst>
          </p:cNvPr>
          <p:cNvSpPr/>
          <p:nvPr>
            <p:custDataLst>
              <p:tags r:id="rId2"/>
            </p:custDataLst>
          </p:nvPr>
        </p:nvSpPr>
        <p:spPr>
          <a:xfrm>
            <a:off x="1" y="1"/>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300" b="1">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A3177835-14D1-4E00-9FF2-A8D09C877502}"/>
              </a:ext>
            </a:extLst>
          </p:cNvPr>
          <p:cNvSpPr>
            <a:spLocks noGrp="1"/>
          </p:cNvSpPr>
          <p:nvPr>
            <p:ph type="title" idx="4294967295"/>
          </p:nvPr>
        </p:nvSpPr>
        <p:spPr>
          <a:xfrm>
            <a:off x="519113" y="163513"/>
            <a:ext cx="7958580" cy="701675"/>
          </a:xfrm>
        </p:spPr>
        <p:txBody>
          <a:bodyPr>
            <a:normAutofit/>
          </a:bodyPr>
          <a:lstStyle/>
          <a:p>
            <a:pPr algn="ctr"/>
            <a:r>
              <a:rPr lang="en-US" sz="2400" b="1" dirty="0">
                <a:solidFill>
                  <a:srgbClr val="002060"/>
                </a:solidFill>
                <a:latin typeface="Georgia"/>
              </a:rPr>
              <a:t>Key Insights - GAP Reviews Analysis</a:t>
            </a:r>
          </a:p>
        </p:txBody>
      </p:sp>
      <p:pic>
        <p:nvPicPr>
          <p:cNvPr id="11" name="Content Placeholder 10" descr="A close-up of words&#10;&#10;Description automatically generated">
            <a:extLst>
              <a:ext uri="{FF2B5EF4-FFF2-40B4-BE49-F238E27FC236}">
                <a16:creationId xmlns:a16="http://schemas.microsoft.com/office/drawing/2014/main" id="{69CE4AF4-E081-9DB3-C7F6-E2A260552B0B}"/>
              </a:ext>
            </a:extLst>
          </p:cNvPr>
          <p:cNvPicPr>
            <a:picLocks noGrp="1" noChangeAspect="1"/>
          </p:cNvPicPr>
          <p:nvPr>
            <p:ph idx="4294967295"/>
          </p:nvPr>
        </p:nvPicPr>
        <p:blipFill>
          <a:blip r:embed="rId7"/>
          <a:stretch>
            <a:fillRect/>
          </a:stretch>
        </p:blipFill>
        <p:spPr>
          <a:xfrm>
            <a:off x="4606925" y="2143125"/>
            <a:ext cx="2036762" cy="1028700"/>
          </a:xfrm>
        </p:spPr>
      </p:pic>
      <p:sp>
        <p:nvSpPr>
          <p:cNvPr id="23" name="Freeform: Shape 22">
            <a:extLst>
              <a:ext uri="{FF2B5EF4-FFF2-40B4-BE49-F238E27FC236}">
                <a16:creationId xmlns:a16="http://schemas.microsoft.com/office/drawing/2014/main" id="{B4504426-6EDB-4A23-9243-02F51F8424F7}"/>
              </a:ext>
            </a:extLst>
          </p:cNvPr>
          <p:cNvSpPr/>
          <p:nvPr/>
        </p:nvSpPr>
        <p:spPr>
          <a:xfrm>
            <a:off x="2802735" y="2226040"/>
            <a:ext cx="786133" cy="786133"/>
          </a:xfrm>
          <a:custGeom>
            <a:avLst/>
            <a:gdLst>
              <a:gd name="connsiteX0" fmla="*/ 525345 w 1268295"/>
              <a:gd name="connsiteY0" fmla="*/ 0 h 1268295"/>
              <a:gd name="connsiteX1" fmla="*/ 1268295 w 1268295"/>
              <a:gd name="connsiteY1" fmla="*/ 742950 h 1268295"/>
              <a:gd name="connsiteX2" fmla="*/ 1050690 w 1268295"/>
              <a:gd name="connsiteY2" fmla="*/ 1268295 h 1268295"/>
              <a:gd name="connsiteX3" fmla="*/ 0 w 1268295"/>
              <a:gd name="connsiteY3" fmla="*/ 217605 h 1268295"/>
              <a:gd name="connsiteX4" fmla="*/ 525345 w 1268295"/>
              <a:gd name="connsiteY4" fmla="*/ 0 h 126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295" h="1268295">
                <a:moveTo>
                  <a:pt x="525345" y="0"/>
                </a:moveTo>
                <a:cubicBezTo>
                  <a:pt x="935665" y="0"/>
                  <a:pt x="1268295" y="332630"/>
                  <a:pt x="1268295" y="742950"/>
                </a:cubicBezTo>
                <a:cubicBezTo>
                  <a:pt x="1268295" y="948110"/>
                  <a:pt x="1185137" y="1133848"/>
                  <a:pt x="1050690" y="1268295"/>
                </a:cubicBezTo>
                <a:lnTo>
                  <a:pt x="0" y="217605"/>
                </a:lnTo>
                <a:cubicBezTo>
                  <a:pt x="134448" y="83158"/>
                  <a:pt x="320185" y="0"/>
                  <a:pt x="525345" y="0"/>
                </a:cubicBezTo>
                <a:close/>
              </a:path>
            </a:pathLst>
          </a:custGeom>
          <a:solidFill>
            <a:schemeClr val="bg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p>
        </p:txBody>
      </p:sp>
      <p:sp>
        <p:nvSpPr>
          <p:cNvPr id="33" name="Rectangle 32">
            <a:extLst>
              <a:ext uri="{FF2B5EF4-FFF2-40B4-BE49-F238E27FC236}">
                <a16:creationId xmlns:a16="http://schemas.microsoft.com/office/drawing/2014/main" id="{3800259B-CEFC-4A60-B4D2-5CA3043D3609}"/>
              </a:ext>
            </a:extLst>
          </p:cNvPr>
          <p:cNvSpPr/>
          <p:nvPr/>
        </p:nvSpPr>
        <p:spPr>
          <a:xfrm>
            <a:off x="567751" y="3287377"/>
            <a:ext cx="1957998" cy="169277"/>
          </a:xfrm>
          <a:prstGeom prst="rect">
            <a:avLst/>
          </a:prstGeom>
        </p:spPr>
        <p:txBody>
          <a:bodyPr wrap="square" lIns="0" tIns="0" rIns="0" bIns="0" anchor="t">
            <a:spAutoFit/>
          </a:bodyPr>
          <a:lstStyle/>
          <a:p>
            <a:r>
              <a:rPr lang="en-US" sz="1100" b="1">
                <a:solidFill>
                  <a:srgbClr val="002060"/>
                </a:solidFill>
                <a:latin typeface="Georgia"/>
                <a:ea typeface="Calibri"/>
                <a:cs typeface="Calibri"/>
              </a:rPr>
              <a:t>Keyword Analysis</a:t>
            </a:r>
            <a:endParaRPr lang="en-US" sz="1100">
              <a:latin typeface="Georgia"/>
              <a:ea typeface="Calibri"/>
              <a:cs typeface="Calibri"/>
            </a:endParaRPr>
          </a:p>
        </p:txBody>
      </p:sp>
      <p:sp>
        <p:nvSpPr>
          <p:cNvPr id="42" name="Rectangle 41">
            <a:extLst>
              <a:ext uri="{FF2B5EF4-FFF2-40B4-BE49-F238E27FC236}">
                <a16:creationId xmlns:a16="http://schemas.microsoft.com/office/drawing/2014/main" id="{AA77BBDB-64D0-4CCE-9212-3DB8EDFCDC3B}"/>
              </a:ext>
            </a:extLst>
          </p:cNvPr>
          <p:cNvSpPr/>
          <p:nvPr/>
        </p:nvSpPr>
        <p:spPr>
          <a:xfrm>
            <a:off x="2606784" y="3287377"/>
            <a:ext cx="1957998" cy="338554"/>
          </a:xfrm>
          <a:prstGeom prst="rect">
            <a:avLst/>
          </a:prstGeom>
        </p:spPr>
        <p:txBody>
          <a:bodyPr wrap="square" lIns="0" tIns="0" rIns="0" bIns="0" anchor="t">
            <a:spAutoFit/>
          </a:bodyPr>
          <a:lstStyle/>
          <a:p>
            <a:r>
              <a:rPr lang="en-US" sz="1100" b="1">
                <a:solidFill>
                  <a:srgbClr val="002060"/>
                </a:solidFill>
                <a:latin typeface="Georgia"/>
                <a:ea typeface="Calibri"/>
                <a:cs typeface="Calibri"/>
              </a:rPr>
              <a:t>Text &amp; Opinion Mining Positive Feedback</a:t>
            </a:r>
          </a:p>
        </p:txBody>
      </p:sp>
      <p:sp>
        <p:nvSpPr>
          <p:cNvPr id="43" name="Rectangle 42">
            <a:extLst>
              <a:ext uri="{FF2B5EF4-FFF2-40B4-BE49-F238E27FC236}">
                <a16:creationId xmlns:a16="http://schemas.microsoft.com/office/drawing/2014/main" id="{C5E50797-B5EB-4E54-8C38-273F18DFCB10}"/>
              </a:ext>
            </a:extLst>
          </p:cNvPr>
          <p:cNvSpPr/>
          <p:nvPr/>
        </p:nvSpPr>
        <p:spPr>
          <a:xfrm>
            <a:off x="4682720" y="3287377"/>
            <a:ext cx="1957998" cy="338554"/>
          </a:xfrm>
          <a:prstGeom prst="rect">
            <a:avLst/>
          </a:prstGeom>
        </p:spPr>
        <p:txBody>
          <a:bodyPr wrap="square" lIns="0" tIns="0" rIns="0" bIns="0" anchor="t">
            <a:spAutoFit/>
          </a:bodyPr>
          <a:lstStyle/>
          <a:p>
            <a:r>
              <a:rPr lang="en-US" sz="1100" b="1">
                <a:solidFill>
                  <a:srgbClr val="002060"/>
                </a:solidFill>
                <a:latin typeface="Georgia"/>
                <a:ea typeface="Calibri"/>
                <a:cs typeface="Calibri"/>
              </a:rPr>
              <a:t>Text &amp; Opinion Mining Negative Feedback</a:t>
            </a:r>
            <a:endParaRPr lang="en-US" sz="1100">
              <a:solidFill>
                <a:srgbClr val="002060"/>
              </a:solidFill>
              <a:latin typeface="Georgia"/>
              <a:ea typeface="Calibri"/>
              <a:cs typeface="Calibri"/>
            </a:endParaRPr>
          </a:p>
        </p:txBody>
      </p:sp>
      <p:sp>
        <p:nvSpPr>
          <p:cNvPr id="44" name="Rectangle 43">
            <a:extLst>
              <a:ext uri="{FF2B5EF4-FFF2-40B4-BE49-F238E27FC236}">
                <a16:creationId xmlns:a16="http://schemas.microsoft.com/office/drawing/2014/main" id="{ED959A2D-C8EC-4C64-B1C0-4E63EA22B634}"/>
              </a:ext>
            </a:extLst>
          </p:cNvPr>
          <p:cNvSpPr/>
          <p:nvPr/>
        </p:nvSpPr>
        <p:spPr>
          <a:xfrm>
            <a:off x="6758654" y="3287377"/>
            <a:ext cx="1957998" cy="338554"/>
          </a:xfrm>
          <a:prstGeom prst="rect">
            <a:avLst/>
          </a:prstGeom>
        </p:spPr>
        <p:txBody>
          <a:bodyPr wrap="square" lIns="0" tIns="0" rIns="0" bIns="0" anchor="t">
            <a:spAutoFit/>
          </a:bodyPr>
          <a:lstStyle/>
          <a:p>
            <a:r>
              <a:rPr lang="en-US" sz="1100" b="1">
                <a:solidFill>
                  <a:srgbClr val="002060"/>
                </a:solidFill>
                <a:latin typeface="Georgia"/>
                <a:ea typeface="Calibri"/>
                <a:cs typeface="Calibri"/>
              </a:rPr>
              <a:t>GAP Product Sentiment</a:t>
            </a:r>
            <a:endParaRPr lang="en-US" sz="1100">
              <a:solidFill>
                <a:srgbClr val="002060"/>
              </a:solidFill>
              <a:latin typeface="Georgia"/>
              <a:ea typeface="Calibri"/>
              <a:cs typeface="Calibri"/>
            </a:endParaRPr>
          </a:p>
          <a:p>
            <a:endParaRPr lang="en-US" sz="1100" b="1">
              <a:solidFill>
                <a:srgbClr val="002060"/>
              </a:solidFill>
              <a:latin typeface="Georgia"/>
              <a:ea typeface="Calibri"/>
              <a:cs typeface="Calibri"/>
            </a:endParaRPr>
          </a:p>
        </p:txBody>
      </p:sp>
      <p:sp>
        <p:nvSpPr>
          <p:cNvPr id="45" name="Rectangle 44">
            <a:extLst>
              <a:ext uri="{FF2B5EF4-FFF2-40B4-BE49-F238E27FC236}">
                <a16:creationId xmlns:a16="http://schemas.microsoft.com/office/drawing/2014/main" id="{4E0FDCFD-0799-4DED-BB17-3AEE94FE56A5}"/>
              </a:ext>
            </a:extLst>
          </p:cNvPr>
          <p:cNvSpPr/>
          <p:nvPr/>
        </p:nvSpPr>
        <p:spPr>
          <a:xfrm>
            <a:off x="575689" y="3662155"/>
            <a:ext cx="1767498" cy="1015663"/>
          </a:xfrm>
          <a:prstGeom prst="rect">
            <a:avLst/>
          </a:prstGeom>
        </p:spPr>
        <p:txBody>
          <a:bodyPr wrap="square" lIns="0" tIns="0" rIns="0" bIns="0" anchor="t">
            <a:spAutoFit/>
          </a:bodyPr>
          <a:lstStyle/>
          <a:p>
            <a:r>
              <a:rPr lang="en-US" sz="1100">
                <a:solidFill>
                  <a:srgbClr val="002060"/>
                </a:solidFill>
                <a:latin typeface="Georgia"/>
                <a:ea typeface="Calibri"/>
                <a:cs typeface="Calibri"/>
              </a:rPr>
              <a:t>The most mentioned keywords relevant to poor reviews are – size, sleeves, tall, short indicating sizing improvements and design constraints</a:t>
            </a:r>
            <a:endParaRPr lang="en-US" sz="1100">
              <a:latin typeface="Georgia"/>
              <a:ea typeface="Calibri"/>
              <a:cs typeface="Calibri"/>
            </a:endParaRPr>
          </a:p>
        </p:txBody>
      </p:sp>
      <p:sp>
        <p:nvSpPr>
          <p:cNvPr id="46" name="Rectangle 45">
            <a:extLst>
              <a:ext uri="{FF2B5EF4-FFF2-40B4-BE49-F238E27FC236}">
                <a16:creationId xmlns:a16="http://schemas.microsoft.com/office/drawing/2014/main" id="{1ED1EB8A-8933-4C9A-A6DD-1C68204286BE}"/>
              </a:ext>
            </a:extLst>
          </p:cNvPr>
          <p:cNvSpPr/>
          <p:nvPr/>
        </p:nvSpPr>
        <p:spPr>
          <a:xfrm>
            <a:off x="2606784" y="3797092"/>
            <a:ext cx="1807186" cy="677108"/>
          </a:xfrm>
          <a:prstGeom prst="rect">
            <a:avLst/>
          </a:prstGeom>
        </p:spPr>
        <p:txBody>
          <a:bodyPr wrap="square" lIns="0" tIns="0" rIns="0" bIns="0" anchor="t">
            <a:spAutoFit/>
          </a:bodyPr>
          <a:lstStyle/>
          <a:p>
            <a:r>
              <a:rPr lang="en-US" sz="1100">
                <a:solidFill>
                  <a:srgbClr val="002060"/>
                </a:solidFill>
                <a:latin typeface="Georgia"/>
                <a:ea typeface="Calibri"/>
                <a:cs typeface="Calibri"/>
              </a:rPr>
              <a:t>Gap customers most like the Fit, Comfort of the fabric, dresses the most from the </a:t>
            </a:r>
            <a:r>
              <a:rPr lang="en-US" sz="1100" err="1">
                <a:solidFill>
                  <a:srgbClr val="002060"/>
                </a:solidFill>
                <a:latin typeface="Georgia"/>
                <a:ea typeface="Calibri"/>
                <a:cs typeface="Calibri"/>
              </a:rPr>
              <a:t>WordCloud</a:t>
            </a:r>
            <a:endParaRPr lang="en-US" sz="1100">
              <a:solidFill>
                <a:srgbClr val="002060"/>
              </a:solidFill>
              <a:latin typeface="Georgia"/>
              <a:ea typeface="Calibri"/>
              <a:cs typeface="Calibri"/>
            </a:endParaRPr>
          </a:p>
        </p:txBody>
      </p:sp>
      <p:sp>
        <p:nvSpPr>
          <p:cNvPr id="47" name="Rectangle 46">
            <a:extLst>
              <a:ext uri="{FF2B5EF4-FFF2-40B4-BE49-F238E27FC236}">
                <a16:creationId xmlns:a16="http://schemas.microsoft.com/office/drawing/2014/main" id="{820655A4-E039-4E0A-8501-7492C82F998F}"/>
              </a:ext>
            </a:extLst>
          </p:cNvPr>
          <p:cNvSpPr/>
          <p:nvPr/>
        </p:nvSpPr>
        <p:spPr>
          <a:xfrm>
            <a:off x="4682720" y="3797093"/>
            <a:ext cx="1957998" cy="1015663"/>
          </a:xfrm>
          <a:prstGeom prst="rect">
            <a:avLst/>
          </a:prstGeom>
        </p:spPr>
        <p:txBody>
          <a:bodyPr wrap="square" lIns="0" tIns="0" rIns="0" bIns="0" anchor="t">
            <a:spAutoFit/>
          </a:bodyPr>
          <a:lstStyle/>
          <a:p>
            <a:r>
              <a:rPr lang="en-US" sz="1100">
                <a:solidFill>
                  <a:srgbClr val="002060"/>
                </a:solidFill>
                <a:latin typeface="Georgia"/>
                <a:ea typeface="Calibri"/>
                <a:cs typeface="Calibri"/>
              </a:rPr>
              <a:t>Analyzing </a:t>
            </a:r>
            <a:r>
              <a:rPr lang="en-US" sz="1100" err="1">
                <a:solidFill>
                  <a:srgbClr val="002060"/>
                </a:solidFill>
                <a:latin typeface="Georgia"/>
                <a:ea typeface="Calibri"/>
                <a:cs typeface="Calibri"/>
              </a:rPr>
              <a:t>WordCloud</a:t>
            </a:r>
            <a:r>
              <a:rPr lang="en-US" sz="1100">
                <a:solidFill>
                  <a:srgbClr val="002060"/>
                </a:solidFill>
                <a:latin typeface="Georgia"/>
                <a:ea typeface="Calibri"/>
                <a:cs typeface="Calibri"/>
              </a:rPr>
              <a:t> of negative feedback indicated following improvement areas</a:t>
            </a:r>
          </a:p>
          <a:p>
            <a:pPr marL="170815" indent="-170815">
              <a:buFont typeface="Calibri"/>
              <a:buChar char="-"/>
            </a:pPr>
            <a:r>
              <a:rPr lang="en-US" sz="1100">
                <a:solidFill>
                  <a:srgbClr val="002060"/>
                </a:solidFill>
                <a:latin typeface="Georgia"/>
                <a:ea typeface="Calibri"/>
                <a:cs typeface="Calibri"/>
              </a:rPr>
              <a:t>Sizing issues</a:t>
            </a:r>
          </a:p>
          <a:p>
            <a:pPr marL="170815" indent="-170815">
              <a:buFont typeface="Calibri"/>
              <a:buChar char="-"/>
            </a:pPr>
            <a:r>
              <a:rPr lang="en-US" sz="1100">
                <a:solidFill>
                  <a:srgbClr val="002060"/>
                </a:solidFill>
                <a:latin typeface="Georgia"/>
                <a:ea typeface="Calibri"/>
                <a:cs typeface="Calibri"/>
              </a:rPr>
              <a:t>Length of dresses</a:t>
            </a:r>
          </a:p>
          <a:p>
            <a:pPr marL="170815" indent="-170815">
              <a:buFont typeface="Calibri"/>
              <a:buChar char="-"/>
            </a:pPr>
            <a:r>
              <a:rPr lang="en-US" sz="1100">
                <a:solidFill>
                  <a:srgbClr val="002060"/>
                </a:solidFill>
                <a:latin typeface="Georgia"/>
                <a:ea typeface="Calibri"/>
                <a:cs typeface="Calibri"/>
              </a:rPr>
              <a:t>Fit(Puffy sleeves)</a:t>
            </a:r>
          </a:p>
        </p:txBody>
      </p:sp>
      <p:sp>
        <p:nvSpPr>
          <p:cNvPr id="48" name="Rectangle 47">
            <a:extLst>
              <a:ext uri="{FF2B5EF4-FFF2-40B4-BE49-F238E27FC236}">
                <a16:creationId xmlns:a16="http://schemas.microsoft.com/office/drawing/2014/main" id="{61E16C03-9074-41D1-BA3D-64F808F49F82}"/>
              </a:ext>
            </a:extLst>
          </p:cNvPr>
          <p:cNvSpPr/>
          <p:nvPr/>
        </p:nvSpPr>
        <p:spPr>
          <a:xfrm>
            <a:off x="6790404" y="3797092"/>
            <a:ext cx="1926248" cy="838691"/>
          </a:xfrm>
          <a:prstGeom prst="rect">
            <a:avLst/>
          </a:prstGeom>
        </p:spPr>
        <p:txBody>
          <a:bodyPr wrap="square" lIns="0" tIns="0" rIns="0" bIns="0" anchor="t">
            <a:spAutoFit/>
          </a:bodyPr>
          <a:lstStyle/>
          <a:p>
            <a:r>
              <a:rPr lang="en-US" sz="1100">
                <a:solidFill>
                  <a:srgbClr val="002060"/>
                </a:solidFill>
                <a:latin typeface="Georgia"/>
                <a:ea typeface="Calibri"/>
                <a:cs typeface="Calibri"/>
              </a:rPr>
              <a:t>Sentiment analysis showed that about 80% positive review from product reviews on GAP bestsellers</a:t>
            </a:r>
          </a:p>
          <a:p>
            <a:endParaRPr lang="en-US" sz="1100">
              <a:latin typeface="Georgia"/>
              <a:ea typeface="Calibri"/>
              <a:cs typeface="Calibri"/>
            </a:endParaRPr>
          </a:p>
        </p:txBody>
      </p:sp>
      <p:grpSp>
        <p:nvGrpSpPr>
          <p:cNvPr id="4" name="Group 3">
            <a:extLst>
              <a:ext uri="{FF2B5EF4-FFF2-40B4-BE49-F238E27FC236}">
                <a16:creationId xmlns:a16="http://schemas.microsoft.com/office/drawing/2014/main" id="{9DA03564-B06A-237C-6ACF-7DBA29F17CEA}"/>
              </a:ext>
            </a:extLst>
          </p:cNvPr>
          <p:cNvGrpSpPr/>
          <p:nvPr/>
        </p:nvGrpSpPr>
        <p:grpSpPr>
          <a:xfrm>
            <a:off x="567751" y="1051895"/>
            <a:ext cx="6037775" cy="701517"/>
            <a:chOff x="1557875" y="1594086"/>
            <a:chExt cx="6539228" cy="1268646"/>
          </a:xfrm>
        </p:grpSpPr>
        <p:sp>
          <p:nvSpPr>
            <p:cNvPr id="37" name="Rectangle 36">
              <a:extLst>
                <a:ext uri="{FF2B5EF4-FFF2-40B4-BE49-F238E27FC236}">
                  <a16:creationId xmlns:a16="http://schemas.microsoft.com/office/drawing/2014/main" id="{195714A5-1CE0-4B9F-8C38-A0AA2C49EDC9}"/>
                </a:ext>
              </a:extLst>
            </p:cNvPr>
            <p:cNvSpPr/>
            <p:nvPr/>
          </p:nvSpPr>
          <p:spPr>
            <a:xfrm>
              <a:off x="2607494" y="1603918"/>
              <a:ext cx="5489609" cy="1168846"/>
            </a:xfrm>
            <a:prstGeom prst="rect">
              <a:avLst/>
            </a:prstGeom>
          </p:spPr>
          <p:txBody>
            <a:bodyPr wrap="square" lIns="0" tIns="0" rIns="0" bIns="0" anchor="t">
              <a:spAutoFit/>
            </a:bodyPr>
            <a:lstStyle/>
            <a:p>
              <a:r>
                <a:rPr lang="en-US" sz="1050" i="1">
                  <a:solidFill>
                    <a:srgbClr val="002060"/>
                  </a:solidFill>
                  <a:latin typeface="Georgia"/>
                  <a:cs typeface="Segoe UI Light"/>
                </a:rPr>
                <a:t>Analyzing the conversations and reviews from the GAP website can speak volumes in  terms of what is working for the brand and customer pain-points. </a:t>
              </a:r>
              <a:r>
                <a:rPr lang="en-US" sz="1050" b="1" i="1">
                  <a:solidFill>
                    <a:srgbClr val="002060"/>
                  </a:solidFill>
                  <a:latin typeface="Georgia"/>
                  <a:cs typeface="Segoe UI Light"/>
                </a:rPr>
                <a:t>This approach can be replicated for Banana Republic and Old Navy websites also similarly to uncover similar insights </a:t>
              </a:r>
              <a:endParaRPr lang="en-US">
                <a:solidFill>
                  <a:srgbClr val="002060"/>
                </a:solidFill>
                <a:latin typeface="Georgia"/>
              </a:endParaRPr>
            </a:p>
          </p:txBody>
        </p:sp>
        <p:pic>
          <p:nvPicPr>
            <p:cNvPr id="3" name="Picture 2" descr="A blue and white logo with Gap Inc. in the background&#10;&#10;Description automatically generated">
              <a:extLst>
                <a:ext uri="{FF2B5EF4-FFF2-40B4-BE49-F238E27FC236}">
                  <a16:creationId xmlns:a16="http://schemas.microsoft.com/office/drawing/2014/main" id="{47F2AF3C-9822-F125-2A7B-3DE389EF394A}"/>
                </a:ext>
              </a:extLst>
            </p:cNvPr>
            <p:cNvPicPr>
              <a:picLocks noChangeAspect="1"/>
            </p:cNvPicPr>
            <p:nvPr/>
          </p:nvPicPr>
          <p:blipFill>
            <a:blip r:embed="rId8"/>
            <a:stretch>
              <a:fillRect/>
            </a:stretch>
          </p:blipFill>
          <p:spPr>
            <a:xfrm>
              <a:off x="1557875" y="1594086"/>
              <a:ext cx="910870" cy="1268646"/>
            </a:xfrm>
            <a:prstGeom prst="rect">
              <a:avLst/>
            </a:prstGeom>
          </p:spPr>
        </p:pic>
      </p:grpSp>
      <p:pic>
        <p:nvPicPr>
          <p:cNvPr id="9" name="Picture 8" descr="A close up of words&#10;&#10;Description automatically generated">
            <a:extLst>
              <a:ext uri="{FF2B5EF4-FFF2-40B4-BE49-F238E27FC236}">
                <a16:creationId xmlns:a16="http://schemas.microsoft.com/office/drawing/2014/main" id="{0FC256DB-95EB-5DC0-1D9C-8AF83360941A}"/>
              </a:ext>
            </a:extLst>
          </p:cNvPr>
          <p:cNvPicPr>
            <a:picLocks noChangeAspect="1"/>
          </p:cNvPicPr>
          <p:nvPr/>
        </p:nvPicPr>
        <p:blipFill>
          <a:blip r:embed="rId9"/>
          <a:stretch>
            <a:fillRect/>
          </a:stretch>
        </p:blipFill>
        <p:spPr>
          <a:xfrm>
            <a:off x="2498684" y="2144986"/>
            <a:ext cx="1990845" cy="1027149"/>
          </a:xfrm>
          <a:prstGeom prst="rect">
            <a:avLst/>
          </a:prstGeom>
        </p:spPr>
      </p:pic>
      <p:sp>
        <p:nvSpPr>
          <p:cNvPr id="19" name="Oval 18">
            <a:extLst>
              <a:ext uri="{FF2B5EF4-FFF2-40B4-BE49-F238E27FC236}">
                <a16:creationId xmlns:a16="http://schemas.microsoft.com/office/drawing/2014/main" id="{F5903C1D-D3A0-423C-A10B-F0373F8B61BF}"/>
              </a:ext>
            </a:extLst>
          </p:cNvPr>
          <p:cNvSpPr/>
          <p:nvPr/>
        </p:nvSpPr>
        <p:spPr>
          <a:xfrm>
            <a:off x="4496673" y="2031472"/>
            <a:ext cx="391136" cy="391136"/>
          </a:xfrm>
          <a:prstGeom prst="ellipse">
            <a:avLst/>
          </a:prstGeom>
          <a:solidFill>
            <a:srgbClr val="00206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a:latin typeface="Georgia" panose="02040502050405020303" pitchFamily="18" charset="0"/>
              </a:rPr>
              <a:t>3</a:t>
            </a:r>
          </a:p>
        </p:txBody>
      </p:sp>
      <p:sp>
        <p:nvSpPr>
          <p:cNvPr id="20" name="Oval 19">
            <a:extLst>
              <a:ext uri="{FF2B5EF4-FFF2-40B4-BE49-F238E27FC236}">
                <a16:creationId xmlns:a16="http://schemas.microsoft.com/office/drawing/2014/main" id="{1947C709-D0C1-4D81-9F4A-15FB413067A8}"/>
              </a:ext>
            </a:extLst>
          </p:cNvPr>
          <p:cNvSpPr/>
          <p:nvPr/>
        </p:nvSpPr>
        <p:spPr>
          <a:xfrm>
            <a:off x="2329609" y="2045940"/>
            <a:ext cx="391136" cy="391136"/>
          </a:xfrm>
          <a:prstGeom prst="ellipse">
            <a:avLst/>
          </a:prstGeom>
          <a:solidFill>
            <a:srgbClr val="00206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a:latin typeface="Georgia" panose="02040502050405020303" pitchFamily="18" charset="0"/>
              </a:rPr>
              <a:t>2</a:t>
            </a:r>
          </a:p>
        </p:txBody>
      </p:sp>
      <p:pic>
        <p:nvPicPr>
          <p:cNvPr id="13" name="Picture 12" descr="A pie chart with numbers and a red green and yellow circle&#10;&#10;Description automatically generated">
            <a:extLst>
              <a:ext uri="{FF2B5EF4-FFF2-40B4-BE49-F238E27FC236}">
                <a16:creationId xmlns:a16="http://schemas.microsoft.com/office/drawing/2014/main" id="{9D1A74E3-C7FB-9E8A-2CAC-777E978084BE}"/>
              </a:ext>
            </a:extLst>
          </p:cNvPr>
          <p:cNvPicPr>
            <a:picLocks noChangeAspect="1"/>
          </p:cNvPicPr>
          <p:nvPr/>
        </p:nvPicPr>
        <p:blipFill>
          <a:blip r:embed="rId10"/>
          <a:stretch>
            <a:fillRect/>
          </a:stretch>
        </p:blipFill>
        <p:spPr>
          <a:xfrm>
            <a:off x="6791366" y="922488"/>
            <a:ext cx="2161652" cy="2226462"/>
          </a:xfrm>
          <a:prstGeom prst="rect">
            <a:avLst/>
          </a:prstGeom>
        </p:spPr>
      </p:pic>
      <p:sp>
        <p:nvSpPr>
          <p:cNvPr id="18" name="Oval 17">
            <a:extLst>
              <a:ext uri="{FF2B5EF4-FFF2-40B4-BE49-F238E27FC236}">
                <a16:creationId xmlns:a16="http://schemas.microsoft.com/office/drawing/2014/main" id="{7824A2A9-1972-4AE0-BBB5-67E2A18D6EF1}"/>
              </a:ext>
            </a:extLst>
          </p:cNvPr>
          <p:cNvSpPr/>
          <p:nvPr/>
        </p:nvSpPr>
        <p:spPr>
          <a:xfrm>
            <a:off x="6680407" y="2043550"/>
            <a:ext cx="391136" cy="391136"/>
          </a:xfrm>
          <a:prstGeom prst="ellipse">
            <a:avLst/>
          </a:prstGeom>
          <a:solidFill>
            <a:srgbClr val="00206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a:latin typeface="Georgia" panose="02040502050405020303" pitchFamily="18" charset="0"/>
              </a:rPr>
              <a:t>4</a:t>
            </a:r>
          </a:p>
        </p:txBody>
      </p:sp>
      <p:pic>
        <p:nvPicPr>
          <p:cNvPr id="7" name="Picture 6">
            <a:extLst>
              <a:ext uri="{FF2B5EF4-FFF2-40B4-BE49-F238E27FC236}">
                <a16:creationId xmlns:a16="http://schemas.microsoft.com/office/drawing/2014/main" id="{77133535-1B76-957A-FF60-6620BA1DAEDD}"/>
              </a:ext>
            </a:extLst>
          </p:cNvPr>
          <p:cNvPicPr>
            <a:picLocks noChangeAspect="1"/>
          </p:cNvPicPr>
          <p:nvPr/>
        </p:nvPicPr>
        <p:blipFill rotWithShape="1">
          <a:blip r:embed="rId11"/>
          <a:srcRect r="7287"/>
          <a:stretch/>
        </p:blipFill>
        <p:spPr>
          <a:xfrm>
            <a:off x="569226" y="2141232"/>
            <a:ext cx="1764878" cy="1030304"/>
          </a:xfrm>
          <a:prstGeom prst="rect">
            <a:avLst/>
          </a:prstGeom>
        </p:spPr>
      </p:pic>
      <p:sp>
        <p:nvSpPr>
          <p:cNvPr id="21" name="Oval 20">
            <a:extLst>
              <a:ext uri="{FF2B5EF4-FFF2-40B4-BE49-F238E27FC236}">
                <a16:creationId xmlns:a16="http://schemas.microsoft.com/office/drawing/2014/main" id="{464430B1-0158-465F-B888-8E4089EF6C48}"/>
              </a:ext>
            </a:extLst>
          </p:cNvPr>
          <p:cNvSpPr/>
          <p:nvPr/>
        </p:nvSpPr>
        <p:spPr>
          <a:xfrm>
            <a:off x="419552" y="2036700"/>
            <a:ext cx="391136" cy="391136"/>
          </a:xfrm>
          <a:prstGeom prst="ellipse">
            <a:avLst/>
          </a:prstGeom>
          <a:solidFill>
            <a:srgbClr val="00206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a:latin typeface="Georgia" panose="02040502050405020303" pitchFamily="18" charset="0"/>
              </a:rPr>
              <a:t>1</a:t>
            </a:r>
          </a:p>
        </p:txBody>
      </p:sp>
      <p:pic>
        <p:nvPicPr>
          <p:cNvPr id="12" name="Graphic 11">
            <a:extLst>
              <a:ext uri="{FF2B5EF4-FFF2-40B4-BE49-F238E27FC236}">
                <a16:creationId xmlns:a16="http://schemas.microsoft.com/office/drawing/2014/main" id="{CAD1D37B-FA29-E054-17F7-968C6C93590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0" y="4736157"/>
            <a:ext cx="1877251" cy="407343"/>
          </a:xfrm>
          <a:prstGeom prst="rect">
            <a:avLst/>
          </a:prstGeom>
        </p:spPr>
      </p:pic>
    </p:spTree>
    <p:extLst>
      <p:ext uri="{BB962C8B-B14F-4D97-AF65-F5344CB8AC3E}">
        <p14:creationId xmlns:p14="http://schemas.microsoft.com/office/powerpoint/2010/main" val="2562263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8AB98B6-0CF3-48D0-8B93-D10E92CC0E4C}"/>
              </a:ext>
            </a:extLst>
          </p:cNvPr>
          <p:cNvGraphicFramePr>
            <a:graphicFrameLocks noChangeAspect="1"/>
          </p:cNvGraphicFramePr>
          <p:nvPr>
            <p:custDataLst>
              <p:tags r:id="rId1"/>
            </p:custDataLst>
            <p:extLst>
              <p:ext uri="{D42A27DB-BD31-4B8C-83A1-F6EECF244321}">
                <p14:modId xmlns:p14="http://schemas.microsoft.com/office/powerpoint/2010/main" val="4272992071"/>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6" name="Object 5" hidden="1">
                        <a:extLst>
                          <a:ext uri="{FF2B5EF4-FFF2-40B4-BE49-F238E27FC236}">
                            <a16:creationId xmlns:a16="http://schemas.microsoft.com/office/drawing/2014/main" id="{B8AB98B6-0CF3-48D0-8B93-D10E92CC0E4C}"/>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9A240019-5FBB-4CA9-AC08-AE1DE2B6F6BF}"/>
              </a:ext>
            </a:extLst>
          </p:cNvPr>
          <p:cNvSpPr/>
          <p:nvPr>
            <p:custDataLst>
              <p:tags r:id="rId2"/>
            </p:custDataLst>
          </p:nvPr>
        </p:nvSpPr>
        <p:spPr>
          <a:xfrm>
            <a:off x="0" y="0"/>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300" b="1">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A033587B-5D06-4141-9DB3-999ECED75A53}"/>
              </a:ext>
            </a:extLst>
          </p:cNvPr>
          <p:cNvSpPr>
            <a:spLocks noGrp="1"/>
          </p:cNvSpPr>
          <p:nvPr>
            <p:ph type="title" idx="4294967295"/>
          </p:nvPr>
        </p:nvSpPr>
        <p:spPr>
          <a:xfrm>
            <a:off x="725488" y="274638"/>
            <a:ext cx="7886700" cy="701675"/>
          </a:xfrm>
        </p:spPr>
        <p:txBody>
          <a:bodyPr/>
          <a:lstStyle/>
          <a:p>
            <a:pPr algn="ctr"/>
            <a:r>
              <a:rPr lang="en-US" sz="2400" b="1" dirty="0">
                <a:solidFill>
                  <a:srgbClr val="002060"/>
                </a:solidFill>
                <a:latin typeface="Georgia"/>
              </a:rPr>
              <a:t>Google Trends Searches</a:t>
            </a:r>
          </a:p>
        </p:txBody>
      </p:sp>
      <p:sp>
        <p:nvSpPr>
          <p:cNvPr id="5" name="Slide Number Placeholder 4">
            <a:extLst>
              <a:ext uri="{FF2B5EF4-FFF2-40B4-BE49-F238E27FC236}">
                <a16:creationId xmlns:a16="http://schemas.microsoft.com/office/drawing/2014/main" id="{8A53DC5E-E6D7-4E17-8C8E-AC08D4CD1EAA}"/>
              </a:ext>
            </a:extLst>
          </p:cNvPr>
          <p:cNvSpPr>
            <a:spLocks noGrp="1"/>
          </p:cNvSpPr>
          <p:nvPr>
            <p:ph type="sldNum" sz="quarter" idx="4294967295"/>
          </p:nvPr>
        </p:nvSpPr>
        <p:spPr>
          <a:xfrm>
            <a:off x="8916988" y="4767263"/>
            <a:ext cx="227012" cy="274637"/>
          </a:xfrm>
          <a:prstGeom prst="rect">
            <a:avLst/>
          </a:prstGeom>
        </p:spPr>
        <p:txBody>
          <a:bodyPr/>
          <a:lstStyle/>
          <a:p>
            <a:fld id="{877BCE01-9058-4259-B684-EDDB3327DE6C}" type="slidenum">
              <a:rPr lang="en-US" smtClean="0">
                <a:solidFill>
                  <a:srgbClr val="002060"/>
                </a:solidFill>
              </a:rPr>
              <a:pPr/>
              <a:t>11</a:t>
            </a:fld>
            <a:endParaRPr lang="en-US">
              <a:solidFill>
                <a:srgbClr val="002060"/>
              </a:solidFill>
            </a:endParaRPr>
          </a:p>
        </p:txBody>
      </p:sp>
      <p:pic>
        <p:nvPicPr>
          <p:cNvPr id="8" name="Picture 7">
            <a:extLst>
              <a:ext uri="{FF2B5EF4-FFF2-40B4-BE49-F238E27FC236}">
                <a16:creationId xmlns:a16="http://schemas.microsoft.com/office/drawing/2014/main" id="{9CAB6A28-4C43-6C65-369E-1C13B174BD25}"/>
              </a:ext>
            </a:extLst>
          </p:cNvPr>
          <p:cNvPicPr>
            <a:picLocks noChangeAspect="1"/>
          </p:cNvPicPr>
          <p:nvPr/>
        </p:nvPicPr>
        <p:blipFill>
          <a:blip r:embed="rId7"/>
          <a:stretch>
            <a:fillRect/>
          </a:stretch>
        </p:blipFill>
        <p:spPr>
          <a:xfrm>
            <a:off x="728610" y="1090188"/>
            <a:ext cx="5751500" cy="3563918"/>
          </a:xfrm>
          <a:prstGeom prst="rect">
            <a:avLst/>
          </a:prstGeom>
        </p:spPr>
      </p:pic>
      <p:grpSp>
        <p:nvGrpSpPr>
          <p:cNvPr id="12" name="Group 11">
            <a:extLst>
              <a:ext uri="{FF2B5EF4-FFF2-40B4-BE49-F238E27FC236}">
                <a16:creationId xmlns:a16="http://schemas.microsoft.com/office/drawing/2014/main" id="{976E7F21-A803-DC15-8307-7CAD1340D95E}"/>
              </a:ext>
            </a:extLst>
          </p:cNvPr>
          <p:cNvGrpSpPr/>
          <p:nvPr/>
        </p:nvGrpSpPr>
        <p:grpSpPr>
          <a:xfrm>
            <a:off x="6637042" y="1284006"/>
            <a:ext cx="1975733" cy="775374"/>
            <a:chOff x="6763304" y="1820827"/>
            <a:chExt cx="1975733" cy="775374"/>
          </a:xfrm>
        </p:grpSpPr>
        <p:grpSp>
          <p:nvGrpSpPr>
            <p:cNvPr id="17" name="Group 16">
              <a:extLst>
                <a:ext uri="{FF2B5EF4-FFF2-40B4-BE49-F238E27FC236}">
                  <a16:creationId xmlns:a16="http://schemas.microsoft.com/office/drawing/2014/main" id="{3F4EEEC0-2A3F-7436-A0C3-4BAC91DF019A}"/>
                </a:ext>
              </a:extLst>
            </p:cNvPr>
            <p:cNvGrpSpPr/>
            <p:nvPr/>
          </p:nvGrpSpPr>
          <p:grpSpPr>
            <a:xfrm>
              <a:off x="7191078" y="1823406"/>
              <a:ext cx="1547959" cy="772795"/>
              <a:chOff x="9595537" y="1625218"/>
              <a:chExt cx="2063946" cy="1030392"/>
            </a:xfrm>
          </p:grpSpPr>
          <p:sp>
            <p:nvSpPr>
              <p:cNvPr id="30" name="TextBox 29">
                <a:extLst>
                  <a:ext uri="{FF2B5EF4-FFF2-40B4-BE49-F238E27FC236}">
                    <a16:creationId xmlns:a16="http://schemas.microsoft.com/office/drawing/2014/main" id="{FFB7C7AF-F6AD-4CB0-A1C2-A4C7FF6D5269}"/>
                  </a:ext>
                </a:extLst>
              </p:cNvPr>
              <p:cNvSpPr txBox="1"/>
              <p:nvPr/>
            </p:nvSpPr>
            <p:spPr>
              <a:xfrm>
                <a:off x="9595537" y="1916947"/>
                <a:ext cx="2063946" cy="738663"/>
              </a:xfrm>
              <a:prstGeom prst="rect">
                <a:avLst/>
              </a:prstGeom>
              <a:noFill/>
              <a:ln w="6350">
                <a:noFill/>
                <a:prstDash val="dash"/>
              </a:ln>
            </p:spPr>
            <p:txBody>
              <a:bodyPr wrap="square" lIns="0" tIns="0" rIns="0" bIns="0" rtlCol="0" anchor="t">
                <a:spAutoFit/>
              </a:bodyPr>
              <a:lstStyle/>
              <a:p>
                <a:pPr>
                  <a:defRPr/>
                </a:pPr>
                <a:r>
                  <a:rPr lang="en-US" sz="1200">
                    <a:solidFill>
                      <a:srgbClr val="002060"/>
                    </a:solidFill>
                    <a:latin typeface="Georgia"/>
                  </a:rPr>
                  <a:t>The moving avg of search trend seems to decrease over time </a:t>
                </a:r>
              </a:p>
            </p:txBody>
          </p:sp>
          <p:sp>
            <p:nvSpPr>
              <p:cNvPr id="31" name="TextBox 30">
                <a:extLst>
                  <a:ext uri="{FF2B5EF4-FFF2-40B4-BE49-F238E27FC236}">
                    <a16:creationId xmlns:a16="http://schemas.microsoft.com/office/drawing/2014/main" id="{05EC74E6-1C1F-46F7-B295-163B47DA13FF}"/>
                  </a:ext>
                </a:extLst>
              </p:cNvPr>
              <p:cNvSpPr txBox="1"/>
              <p:nvPr/>
            </p:nvSpPr>
            <p:spPr>
              <a:xfrm>
                <a:off x="9595537" y="1625218"/>
                <a:ext cx="1975342" cy="246221"/>
              </a:xfrm>
              <a:prstGeom prst="rect">
                <a:avLst/>
              </a:prstGeom>
              <a:noFill/>
              <a:ln w="6350">
                <a:noFill/>
                <a:prstDash val="dash"/>
              </a:ln>
            </p:spPr>
            <p:txBody>
              <a:bodyPr wrap="square" lIns="0" tIns="0" rIns="0" bIns="0" rtlCol="0" anchor="t">
                <a:spAutoFit/>
              </a:bodyPr>
              <a:lstStyle/>
              <a:p>
                <a:pPr>
                  <a:defRPr/>
                </a:pPr>
                <a:r>
                  <a:rPr lang="en-US" sz="1200" b="1">
                    <a:solidFill>
                      <a:srgbClr val="002060"/>
                    </a:solidFill>
                    <a:latin typeface="Georgia"/>
                  </a:rPr>
                  <a:t>Old Navy</a:t>
                </a:r>
                <a:endParaRPr lang="en-US" sz="1200">
                  <a:solidFill>
                    <a:srgbClr val="002060"/>
                  </a:solidFill>
                  <a:latin typeface="Georgia"/>
                </a:endParaRPr>
              </a:p>
            </p:txBody>
          </p:sp>
        </p:grpSp>
        <p:sp>
          <p:nvSpPr>
            <p:cNvPr id="11" name="Arrow: Down 10">
              <a:extLst>
                <a:ext uri="{FF2B5EF4-FFF2-40B4-BE49-F238E27FC236}">
                  <a16:creationId xmlns:a16="http://schemas.microsoft.com/office/drawing/2014/main" id="{3BF14AA7-41B5-15E1-54CE-0F0D926AE23B}"/>
                </a:ext>
              </a:extLst>
            </p:cNvPr>
            <p:cNvSpPr/>
            <p:nvPr/>
          </p:nvSpPr>
          <p:spPr>
            <a:xfrm>
              <a:off x="6763304" y="1820827"/>
              <a:ext cx="315291" cy="771026"/>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grpSp>
        <p:nvGrpSpPr>
          <p:cNvPr id="13" name="Group 12">
            <a:extLst>
              <a:ext uri="{FF2B5EF4-FFF2-40B4-BE49-F238E27FC236}">
                <a16:creationId xmlns:a16="http://schemas.microsoft.com/office/drawing/2014/main" id="{A84B6177-6283-CFDB-F6F4-35BCBBBFA499}"/>
              </a:ext>
            </a:extLst>
          </p:cNvPr>
          <p:cNvGrpSpPr/>
          <p:nvPr/>
        </p:nvGrpSpPr>
        <p:grpSpPr>
          <a:xfrm>
            <a:off x="6637042" y="2391546"/>
            <a:ext cx="1975733" cy="960041"/>
            <a:chOff x="6763304" y="1820827"/>
            <a:chExt cx="1975733" cy="960041"/>
          </a:xfrm>
        </p:grpSpPr>
        <p:grpSp>
          <p:nvGrpSpPr>
            <p:cNvPr id="14" name="Group 13">
              <a:extLst>
                <a:ext uri="{FF2B5EF4-FFF2-40B4-BE49-F238E27FC236}">
                  <a16:creationId xmlns:a16="http://schemas.microsoft.com/office/drawing/2014/main" id="{1FE86ECA-B9B6-4A29-DF06-22DDF90E897A}"/>
                </a:ext>
              </a:extLst>
            </p:cNvPr>
            <p:cNvGrpSpPr/>
            <p:nvPr/>
          </p:nvGrpSpPr>
          <p:grpSpPr>
            <a:xfrm>
              <a:off x="7191078" y="1823407"/>
              <a:ext cx="1547959" cy="957461"/>
              <a:chOff x="9595537" y="1625218"/>
              <a:chExt cx="2063946" cy="1276613"/>
            </a:xfrm>
          </p:grpSpPr>
          <p:sp>
            <p:nvSpPr>
              <p:cNvPr id="18" name="TextBox 17">
                <a:extLst>
                  <a:ext uri="{FF2B5EF4-FFF2-40B4-BE49-F238E27FC236}">
                    <a16:creationId xmlns:a16="http://schemas.microsoft.com/office/drawing/2014/main" id="{C9E9A0E6-F571-2690-2440-34095FB15559}"/>
                  </a:ext>
                </a:extLst>
              </p:cNvPr>
              <p:cNvSpPr txBox="1"/>
              <p:nvPr/>
            </p:nvSpPr>
            <p:spPr>
              <a:xfrm>
                <a:off x="9595537" y="1916947"/>
                <a:ext cx="2063946" cy="984884"/>
              </a:xfrm>
              <a:prstGeom prst="rect">
                <a:avLst/>
              </a:prstGeom>
              <a:noFill/>
              <a:ln w="6350">
                <a:noFill/>
                <a:prstDash val="dash"/>
              </a:ln>
            </p:spPr>
            <p:txBody>
              <a:bodyPr wrap="square" lIns="0" tIns="0" rIns="0" bIns="0" rtlCol="0" anchor="t">
                <a:spAutoFit/>
              </a:bodyPr>
              <a:lstStyle/>
              <a:p>
                <a:pPr>
                  <a:defRPr/>
                </a:pPr>
                <a:r>
                  <a:rPr lang="en-US" sz="1200">
                    <a:solidFill>
                      <a:srgbClr val="002060"/>
                    </a:solidFill>
                    <a:latin typeface="Georgia"/>
                  </a:rPr>
                  <a:t>Gap interest seems to be constant. Seems to decline in the recent past</a:t>
                </a:r>
              </a:p>
            </p:txBody>
          </p:sp>
          <p:sp>
            <p:nvSpPr>
              <p:cNvPr id="19" name="TextBox 18">
                <a:extLst>
                  <a:ext uri="{FF2B5EF4-FFF2-40B4-BE49-F238E27FC236}">
                    <a16:creationId xmlns:a16="http://schemas.microsoft.com/office/drawing/2014/main" id="{7E81D5ED-8CC1-BE79-E9EC-F0447B644BD7}"/>
                  </a:ext>
                </a:extLst>
              </p:cNvPr>
              <p:cNvSpPr txBox="1"/>
              <p:nvPr/>
            </p:nvSpPr>
            <p:spPr>
              <a:xfrm>
                <a:off x="9595537" y="1625218"/>
                <a:ext cx="1975342" cy="246221"/>
              </a:xfrm>
              <a:prstGeom prst="rect">
                <a:avLst/>
              </a:prstGeom>
              <a:noFill/>
              <a:ln w="6350">
                <a:noFill/>
                <a:prstDash val="dash"/>
              </a:ln>
            </p:spPr>
            <p:txBody>
              <a:bodyPr wrap="square" lIns="0" tIns="0" rIns="0" bIns="0" rtlCol="0" anchor="t">
                <a:spAutoFit/>
              </a:bodyPr>
              <a:lstStyle/>
              <a:p>
                <a:pPr>
                  <a:defRPr/>
                </a:pPr>
                <a:r>
                  <a:rPr lang="en-US" sz="1200" b="1">
                    <a:solidFill>
                      <a:srgbClr val="002060"/>
                    </a:solidFill>
                    <a:latin typeface="Georgia"/>
                  </a:rPr>
                  <a:t>GAP</a:t>
                </a:r>
                <a:endParaRPr lang="en-US" sz="1200">
                  <a:solidFill>
                    <a:srgbClr val="002060"/>
                  </a:solidFill>
                  <a:latin typeface="Georgia"/>
                </a:endParaRPr>
              </a:p>
            </p:txBody>
          </p:sp>
        </p:grpSp>
        <p:sp>
          <p:nvSpPr>
            <p:cNvPr id="15" name="Arrow: Down 14">
              <a:extLst>
                <a:ext uri="{FF2B5EF4-FFF2-40B4-BE49-F238E27FC236}">
                  <a16:creationId xmlns:a16="http://schemas.microsoft.com/office/drawing/2014/main" id="{311BF967-E5C1-5AA5-C203-52C4A4956517}"/>
                </a:ext>
              </a:extLst>
            </p:cNvPr>
            <p:cNvSpPr/>
            <p:nvPr/>
          </p:nvSpPr>
          <p:spPr>
            <a:xfrm>
              <a:off x="6763304" y="1820827"/>
              <a:ext cx="324896" cy="924706"/>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grpSp>
        <p:nvGrpSpPr>
          <p:cNvPr id="20" name="Group 19">
            <a:extLst>
              <a:ext uri="{FF2B5EF4-FFF2-40B4-BE49-F238E27FC236}">
                <a16:creationId xmlns:a16="http://schemas.microsoft.com/office/drawing/2014/main" id="{B78ED735-43C7-F345-5DEE-DA068784A845}"/>
              </a:ext>
            </a:extLst>
          </p:cNvPr>
          <p:cNvGrpSpPr/>
          <p:nvPr/>
        </p:nvGrpSpPr>
        <p:grpSpPr>
          <a:xfrm>
            <a:off x="6637042" y="3498035"/>
            <a:ext cx="1975733" cy="957461"/>
            <a:chOff x="6763304" y="1823407"/>
            <a:chExt cx="1975733" cy="957461"/>
          </a:xfrm>
        </p:grpSpPr>
        <p:grpSp>
          <p:nvGrpSpPr>
            <p:cNvPr id="21" name="Group 20">
              <a:extLst>
                <a:ext uri="{FF2B5EF4-FFF2-40B4-BE49-F238E27FC236}">
                  <a16:creationId xmlns:a16="http://schemas.microsoft.com/office/drawing/2014/main" id="{8EB863D4-D991-F2EE-3615-9EF37C81B70F}"/>
                </a:ext>
              </a:extLst>
            </p:cNvPr>
            <p:cNvGrpSpPr/>
            <p:nvPr/>
          </p:nvGrpSpPr>
          <p:grpSpPr>
            <a:xfrm>
              <a:off x="7191078" y="1823407"/>
              <a:ext cx="1547959" cy="957461"/>
              <a:chOff x="9595537" y="1625218"/>
              <a:chExt cx="2063946" cy="1276613"/>
            </a:xfrm>
          </p:grpSpPr>
          <p:sp>
            <p:nvSpPr>
              <p:cNvPr id="23" name="TextBox 22">
                <a:extLst>
                  <a:ext uri="{FF2B5EF4-FFF2-40B4-BE49-F238E27FC236}">
                    <a16:creationId xmlns:a16="http://schemas.microsoft.com/office/drawing/2014/main" id="{6B030110-16C2-F134-853A-5340E0466A62}"/>
                  </a:ext>
                </a:extLst>
              </p:cNvPr>
              <p:cNvSpPr txBox="1"/>
              <p:nvPr/>
            </p:nvSpPr>
            <p:spPr>
              <a:xfrm>
                <a:off x="9595537" y="1916947"/>
                <a:ext cx="2063946" cy="984884"/>
              </a:xfrm>
              <a:prstGeom prst="rect">
                <a:avLst/>
              </a:prstGeom>
              <a:noFill/>
              <a:ln w="6350">
                <a:noFill/>
                <a:prstDash val="dash"/>
              </a:ln>
            </p:spPr>
            <p:txBody>
              <a:bodyPr wrap="square" lIns="0" tIns="0" rIns="0" bIns="0" rtlCol="0" anchor="t">
                <a:spAutoFit/>
              </a:bodyPr>
              <a:lstStyle/>
              <a:p>
                <a:pPr>
                  <a:defRPr/>
                </a:pPr>
                <a:r>
                  <a:rPr lang="en-US" sz="1200">
                    <a:solidFill>
                      <a:srgbClr val="002060"/>
                    </a:solidFill>
                    <a:latin typeface="Georgia"/>
                  </a:rPr>
                  <a:t>Banana Republic trends seems to increase since the past 5 years</a:t>
                </a:r>
              </a:p>
            </p:txBody>
          </p:sp>
          <p:sp>
            <p:nvSpPr>
              <p:cNvPr id="24" name="TextBox 23">
                <a:extLst>
                  <a:ext uri="{FF2B5EF4-FFF2-40B4-BE49-F238E27FC236}">
                    <a16:creationId xmlns:a16="http://schemas.microsoft.com/office/drawing/2014/main" id="{5BEB9CF6-7140-6B07-E148-AFBB5E15E199}"/>
                  </a:ext>
                </a:extLst>
              </p:cNvPr>
              <p:cNvSpPr txBox="1"/>
              <p:nvPr/>
            </p:nvSpPr>
            <p:spPr>
              <a:xfrm>
                <a:off x="9595537" y="1625218"/>
                <a:ext cx="1975342" cy="246221"/>
              </a:xfrm>
              <a:prstGeom prst="rect">
                <a:avLst/>
              </a:prstGeom>
              <a:noFill/>
              <a:ln w="6350">
                <a:noFill/>
                <a:prstDash val="dash"/>
              </a:ln>
            </p:spPr>
            <p:txBody>
              <a:bodyPr wrap="square" lIns="0" tIns="0" rIns="0" bIns="0" rtlCol="0" anchor="t">
                <a:spAutoFit/>
              </a:bodyPr>
              <a:lstStyle/>
              <a:p>
                <a:pPr>
                  <a:defRPr/>
                </a:pPr>
                <a:r>
                  <a:rPr lang="en-US" sz="1200" b="1">
                    <a:solidFill>
                      <a:srgbClr val="002060"/>
                    </a:solidFill>
                    <a:latin typeface="Georgia"/>
                  </a:rPr>
                  <a:t>Banana Republic</a:t>
                </a:r>
                <a:endParaRPr lang="en-US" sz="1200">
                  <a:solidFill>
                    <a:srgbClr val="002060"/>
                  </a:solidFill>
                  <a:latin typeface="Georgia"/>
                </a:endParaRPr>
              </a:p>
            </p:txBody>
          </p:sp>
        </p:grpSp>
        <p:sp>
          <p:nvSpPr>
            <p:cNvPr id="22" name="Arrow: Down 21">
              <a:extLst>
                <a:ext uri="{FF2B5EF4-FFF2-40B4-BE49-F238E27FC236}">
                  <a16:creationId xmlns:a16="http://schemas.microsoft.com/office/drawing/2014/main" id="{C181306A-8CFC-7ED3-5558-838BAA6F832F}"/>
                </a:ext>
              </a:extLst>
            </p:cNvPr>
            <p:cNvSpPr/>
            <p:nvPr/>
          </p:nvSpPr>
          <p:spPr>
            <a:xfrm flipV="1">
              <a:off x="6763304" y="1893925"/>
              <a:ext cx="305686" cy="849321"/>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pic>
        <p:nvPicPr>
          <p:cNvPr id="26" name="Graphic 25">
            <a:extLst>
              <a:ext uri="{FF2B5EF4-FFF2-40B4-BE49-F238E27FC236}">
                <a16:creationId xmlns:a16="http://schemas.microsoft.com/office/drawing/2014/main" id="{EB0A309D-E37B-EFAA-FCEC-F4353AF29F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4736157"/>
            <a:ext cx="1877251" cy="407343"/>
          </a:xfrm>
          <a:prstGeom prst="rect">
            <a:avLst/>
          </a:prstGeom>
        </p:spPr>
      </p:pic>
    </p:spTree>
    <p:extLst>
      <p:ext uri="{BB962C8B-B14F-4D97-AF65-F5344CB8AC3E}">
        <p14:creationId xmlns:p14="http://schemas.microsoft.com/office/powerpoint/2010/main" val="1361335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06221-B4EE-0A4F-54E4-C2B874650F10}"/>
              </a:ext>
            </a:extLst>
          </p:cNvPr>
          <p:cNvSpPr>
            <a:spLocks noGrp="1"/>
          </p:cNvSpPr>
          <p:nvPr>
            <p:ph type="title" idx="4294967295"/>
          </p:nvPr>
        </p:nvSpPr>
        <p:spPr>
          <a:xfrm>
            <a:off x="682625" y="274638"/>
            <a:ext cx="7635875" cy="655637"/>
          </a:xfrm>
        </p:spPr>
        <p:txBody>
          <a:bodyPr/>
          <a:lstStyle/>
          <a:p>
            <a:pPr algn="ctr"/>
            <a:r>
              <a:rPr lang="en-US" sz="2400" b="1" dirty="0">
                <a:solidFill>
                  <a:srgbClr val="002060"/>
                </a:solidFill>
                <a:latin typeface="Georgia"/>
                <a:cs typeface="Segoe UI"/>
              </a:rPr>
              <a:t>Reddit Sentiment and Text Analysis</a:t>
            </a:r>
            <a:endParaRPr lang="en-ID" sz="2400" b="1" dirty="0">
              <a:solidFill>
                <a:srgbClr val="002060"/>
              </a:solidFill>
              <a:latin typeface="Georgia"/>
            </a:endParaRPr>
          </a:p>
        </p:txBody>
      </p:sp>
      <p:sp>
        <p:nvSpPr>
          <p:cNvPr id="6" name="Arc 5">
            <a:extLst>
              <a:ext uri="{FF2B5EF4-FFF2-40B4-BE49-F238E27FC236}">
                <a16:creationId xmlns:a16="http://schemas.microsoft.com/office/drawing/2014/main" id="{ABA5FF9F-CBE4-7452-CB8C-0D9A07C91D37}"/>
              </a:ext>
            </a:extLst>
          </p:cNvPr>
          <p:cNvSpPr/>
          <p:nvPr/>
        </p:nvSpPr>
        <p:spPr>
          <a:xfrm>
            <a:off x="3341914" y="1602922"/>
            <a:ext cx="2460172" cy="2460172"/>
          </a:xfrm>
          <a:prstGeom prst="arc">
            <a:avLst>
              <a:gd name="adj1" fmla="val 16200000"/>
              <a:gd name="adj2" fmla="val 33268"/>
            </a:avLst>
          </a:prstGeom>
          <a:ln w="635000">
            <a:solidFill>
              <a:srgbClr val="18926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002060"/>
              </a:solidFill>
              <a:latin typeface="Georgia"/>
            </a:endParaRPr>
          </a:p>
        </p:txBody>
      </p:sp>
      <p:sp>
        <p:nvSpPr>
          <p:cNvPr id="7" name="Arc 6">
            <a:extLst>
              <a:ext uri="{FF2B5EF4-FFF2-40B4-BE49-F238E27FC236}">
                <a16:creationId xmlns:a16="http://schemas.microsoft.com/office/drawing/2014/main" id="{48D7514D-4165-16BB-5B7C-C94AC5BB85F0}"/>
              </a:ext>
            </a:extLst>
          </p:cNvPr>
          <p:cNvSpPr/>
          <p:nvPr/>
        </p:nvSpPr>
        <p:spPr>
          <a:xfrm>
            <a:off x="3341914" y="1602922"/>
            <a:ext cx="2460172" cy="2460172"/>
          </a:xfrm>
          <a:prstGeom prst="arc">
            <a:avLst>
              <a:gd name="adj1" fmla="val 21599999"/>
              <a:gd name="adj2" fmla="val 5382105"/>
            </a:avLst>
          </a:prstGeom>
          <a:ln w="635000">
            <a:solidFill>
              <a:srgbClr val="114A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002060"/>
              </a:solidFill>
              <a:latin typeface="Georgia"/>
            </a:endParaRPr>
          </a:p>
        </p:txBody>
      </p:sp>
      <p:sp>
        <p:nvSpPr>
          <p:cNvPr id="8" name="Arc 7">
            <a:extLst>
              <a:ext uri="{FF2B5EF4-FFF2-40B4-BE49-F238E27FC236}">
                <a16:creationId xmlns:a16="http://schemas.microsoft.com/office/drawing/2014/main" id="{E6612C20-1D14-0225-A620-8DC615A31635}"/>
              </a:ext>
            </a:extLst>
          </p:cNvPr>
          <p:cNvSpPr/>
          <p:nvPr/>
        </p:nvSpPr>
        <p:spPr>
          <a:xfrm>
            <a:off x="3341914" y="1602922"/>
            <a:ext cx="2460172" cy="2460172"/>
          </a:xfrm>
          <a:prstGeom prst="arc">
            <a:avLst>
              <a:gd name="adj1" fmla="val 5399999"/>
              <a:gd name="adj2" fmla="val 10786391"/>
            </a:avLst>
          </a:prstGeom>
          <a:ln w="635000">
            <a:solidFill>
              <a:srgbClr val="18926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002060"/>
              </a:solidFill>
              <a:latin typeface="Georgia"/>
            </a:endParaRPr>
          </a:p>
        </p:txBody>
      </p:sp>
      <p:sp>
        <p:nvSpPr>
          <p:cNvPr id="9" name="Arc 8">
            <a:extLst>
              <a:ext uri="{FF2B5EF4-FFF2-40B4-BE49-F238E27FC236}">
                <a16:creationId xmlns:a16="http://schemas.microsoft.com/office/drawing/2014/main" id="{08F3A395-4682-C7A1-E4E0-025EA2CF1304}"/>
              </a:ext>
            </a:extLst>
          </p:cNvPr>
          <p:cNvSpPr/>
          <p:nvPr/>
        </p:nvSpPr>
        <p:spPr>
          <a:xfrm>
            <a:off x="3341914" y="1602922"/>
            <a:ext cx="2460172" cy="2460172"/>
          </a:xfrm>
          <a:prstGeom prst="arc">
            <a:avLst>
              <a:gd name="adj1" fmla="val 10799999"/>
              <a:gd name="adj2" fmla="val 16200052"/>
            </a:avLst>
          </a:prstGeom>
          <a:ln w="635000">
            <a:solidFill>
              <a:srgbClr val="114A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002060"/>
              </a:solidFill>
              <a:latin typeface="Georgia"/>
            </a:endParaRPr>
          </a:p>
        </p:txBody>
      </p:sp>
      <p:sp>
        <p:nvSpPr>
          <p:cNvPr id="14" name="Oval 13">
            <a:extLst>
              <a:ext uri="{FF2B5EF4-FFF2-40B4-BE49-F238E27FC236}">
                <a16:creationId xmlns:a16="http://schemas.microsoft.com/office/drawing/2014/main" id="{2BC96A39-5B99-7035-8432-C4EC3F931172}"/>
              </a:ext>
            </a:extLst>
          </p:cNvPr>
          <p:cNvSpPr/>
          <p:nvPr/>
        </p:nvSpPr>
        <p:spPr>
          <a:xfrm>
            <a:off x="3320143" y="1652876"/>
            <a:ext cx="435428" cy="435428"/>
          </a:xfrm>
          <a:prstGeom prst="ellipse">
            <a:avLst/>
          </a:prstGeom>
          <a:solidFill>
            <a:srgbClr val="18926F"/>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rgbClr val="002060"/>
              </a:solidFill>
              <a:latin typeface="Georgia"/>
            </a:endParaRPr>
          </a:p>
        </p:txBody>
      </p:sp>
      <p:sp>
        <p:nvSpPr>
          <p:cNvPr id="15" name="Oval 14">
            <a:extLst>
              <a:ext uri="{FF2B5EF4-FFF2-40B4-BE49-F238E27FC236}">
                <a16:creationId xmlns:a16="http://schemas.microsoft.com/office/drawing/2014/main" id="{D50614AA-B038-0048-5A49-B601E91DD53F}"/>
              </a:ext>
            </a:extLst>
          </p:cNvPr>
          <p:cNvSpPr/>
          <p:nvPr/>
        </p:nvSpPr>
        <p:spPr>
          <a:xfrm>
            <a:off x="3320143" y="3557876"/>
            <a:ext cx="435428" cy="435428"/>
          </a:xfrm>
          <a:prstGeom prst="ellipse">
            <a:avLst/>
          </a:prstGeom>
          <a:solidFill>
            <a:srgbClr val="114A5E"/>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rgbClr val="002060"/>
              </a:solidFill>
              <a:latin typeface="Georgia"/>
            </a:endParaRPr>
          </a:p>
        </p:txBody>
      </p:sp>
      <p:sp>
        <p:nvSpPr>
          <p:cNvPr id="16" name="Oval 15">
            <a:extLst>
              <a:ext uri="{FF2B5EF4-FFF2-40B4-BE49-F238E27FC236}">
                <a16:creationId xmlns:a16="http://schemas.microsoft.com/office/drawing/2014/main" id="{C0D0CEC6-8901-60C5-3DC5-A0F2BD38D494}"/>
              </a:ext>
            </a:extLst>
          </p:cNvPr>
          <p:cNvSpPr/>
          <p:nvPr/>
        </p:nvSpPr>
        <p:spPr>
          <a:xfrm>
            <a:off x="5431972" y="1652876"/>
            <a:ext cx="435428" cy="435428"/>
          </a:xfrm>
          <a:prstGeom prst="ellipse">
            <a:avLst/>
          </a:prstGeom>
          <a:solidFill>
            <a:srgbClr val="114A5E"/>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rgbClr val="002060"/>
              </a:solidFill>
              <a:latin typeface="Georgia"/>
            </a:endParaRPr>
          </a:p>
        </p:txBody>
      </p:sp>
      <p:sp>
        <p:nvSpPr>
          <p:cNvPr id="17" name="Oval 16">
            <a:extLst>
              <a:ext uri="{FF2B5EF4-FFF2-40B4-BE49-F238E27FC236}">
                <a16:creationId xmlns:a16="http://schemas.microsoft.com/office/drawing/2014/main" id="{F6A2A397-35DB-E015-6E10-E7884AC19ACF}"/>
              </a:ext>
            </a:extLst>
          </p:cNvPr>
          <p:cNvSpPr/>
          <p:nvPr/>
        </p:nvSpPr>
        <p:spPr>
          <a:xfrm>
            <a:off x="5431972" y="3557876"/>
            <a:ext cx="435428" cy="435428"/>
          </a:xfrm>
          <a:prstGeom prst="ellipse">
            <a:avLst/>
          </a:prstGeom>
          <a:solidFill>
            <a:srgbClr val="18926F"/>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rgbClr val="002060"/>
              </a:solidFill>
              <a:latin typeface="Georgia"/>
            </a:endParaRPr>
          </a:p>
        </p:txBody>
      </p:sp>
      <p:sp>
        <p:nvSpPr>
          <p:cNvPr id="27" name="TextBox 26">
            <a:extLst>
              <a:ext uri="{FF2B5EF4-FFF2-40B4-BE49-F238E27FC236}">
                <a16:creationId xmlns:a16="http://schemas.microsoft.com/office/drawing/2014/main" id="{65B508A4-1B0E-254B-F569-3185B5DB0AF6}"/>
              </a:ext>
            </a:extLst>
          </p:cNvPr>
          <p:cNvSpPr txBox="1"/>
          <p:nvPr/>
        </p:nvSpPr>
        <p:spPr>
          <a:xfrm>
            <a:off x="6248400" y="1184295"/>
            <a:ext cx="2452235" cy="873136"/>
          </a:xfrm>
          <a:prstGeom prst="rect">
            <a:avLst/>
          </a:prstGeom>
          <a:noFill/>
        </p:spPr>
        <p:txBody>
          <a:bodyPr wrap="square" lIns="0" tIns="0" rIns="0" bIns="0" rtlCol="0" anchor="t" anchorCtr="0">
            <a:noAutofit/>
          </a:bodyPr>
          <a:lstStyle/>
          <a:p>
            <a:pPr>
              <a:spcAft>
                <a:spcPts val="900"/>
              </a:spcAft>
            </a:pPr>
            <a:r>
              <a:rPr lang="da-DK" sz="1200" b="1" err="1">
                <a:solidFill>
                  <a:srgbClr val="002060"/>
                </a:solidFill>
                <a:latin typeface="Georgia"/>
                <a:cs typeface="Segoe UI"/>
              </a:rPr>
              <a:t>Banana</a:t>
            </a:r>
            <a:r>
              <a:rPr lang="da-DK" sz="1200" b="1">
                <a:solidFill>
                  <a:srgbClr val="002060"/>
                </a:solidFill>
                <a:latin typeface="Georgia"/>
                <a:cs typeface="Segoe UI"/>
              </a:rPr>
              <a:t> </a:t>
            </a:r>
            <a:r>
              <a:rPr lang="da-DK" sz="1200" b="1" err="1">
                <a:solidFill>
                  <a:srgbClr val="002060"/>
                </a:solidFill>
                <a:latin typeface="Georgia"/>
                <a:cs typeface="Segoe UI"/>
              </a:rPr>
              <a:t>Republic</a:t>
            </a:r>
            <a:endParaRPr lang="da-DK" sz="1200" b="1">
              <a:solidFill>
                <a:srgbClr val="002060"/>
              </a:solidFill>
              <a:latin typeface="Georgia"/>
              <a:cs typeface="Segoe UI"/>
            </a:endParaRPr>
          </a:p>
        </p:txBody>
      </p:sp>
      <p:sp>
        <p:nvSpPr>
          <p:cNvPr id="28" name="TextBox 27">
            <a:extLst>
              <a:ext uri="{FF2B5EF4-FFF2-40B4-BE49-F238E27FC236}">
                <a16:creationId xmlns:a16="http://schemas.microsoft.com/office/drawing/2014/main" id="{B6115CD7-E594-573B-1EC1-95907117A4AE}"/>
              </a:ext>
            </a:extLst>
          </p:cNvPr>
          <p:cNvSpPr txBox="1"/>
          <p:nvPr/>
        </p:nvSpPr>
        <p:spPr>
          <a:xfrm>
            <a:off x="6253076" y="2971989"/>
            <a:ext cx="2174422" cy="229029"/>
          </a:xfrm>
          <a:prstGeom prst="rect">
            <a:avLst/>
          </a:prstGeom>
          <a:noFill/>
        </p:spPr>
        <p:txBody>
          <a:bodyPr wrap="square" lIns="0" tIns="0" rIns="0" bIns="0" rtlCol="0" anchor="t" anchorCtr="0">
            <a:noAutofit/>
          </a:bodyPr>
          <a:lstStyle/>
          <a:p>
            <a:pPr>
              <a:spcAft>
                <a:spcPts val="900"/>
              </a:spcAft>
            </a:pPr>
            <a:r>
              <a:rPr lang="da-DK" sz="1200" b="1" dirty="0">
                <a:solidFill>
                  <a:srgbClr val="002060"/>
                </a:solidFill>
                <a:latin typeface="Georgia"/>
                <a:cs typeface="Segoe UI"/>
              </a:rPr>
              <a:t>Old Navy </a:t>
            </a:r>
            <a:endParaRPr lang="en-US" dirty="0"/>
          </a:p>
        </p:txBody>
      </p:sp>
      <p:sp>
        <p:nvSpPr>
          <p:cNvPr id="29" name="TextBox 28">
            <a:extLst>
              <a:ext uri="{FF2B5EF4-FFF2-40B4-BE49-F238E27FC236}">
                <a16:creationId xmlns:a16="http://schemas.microsoft.com/office/drawing/2014/main" id="{203F601B-0DCC-91FF-5BB7-C6F2C6E06E26}"/>
              </a:ext>
            </a:extLst>
          </p:cNvPr>
          <p:cNvSpPr txBox="1"/>
          <p:nvPr/>
        </p:nvSpPr>
        <p:spPr>
          <a:xfrm>
            <a:off x="3667599" y="2581331"/>
            <a:ext cx="1808801" cy="229574"/>
          </a:xfrm>
          <a:prstGeom prst="rect">
            <a:avLst/>
          </a:prstGeom>
          <a:noFill/>
        </p:spPr>
        <p:txBody>
          <a:bodyPr wrap="square" lIns="0" tIns="0" rIns="0" bIns="0" rtlCol="0" anchor="t" anchorCtr="0">
            <a:noAutofit/>
          </a:bodyPr>
          <a:lstStyle/>
          <a:p>
            <a:pPr algn="ctr" rtl="1">
              <a:spcAft>
                <a:spcPts val="900"/>
              </a:spcAft>
            </a:pPr>
            <a:r>
              <a:rPr lang="da-DK" sz="1200" b="1" dirty="0">
                <a:solidFill>
                  <a:srgbClr val="002060"/>
                </a:solidFill>
                <a:latin typeface="Georgia"/>
                <a:cs typeface="Segoe UI"/>
              </a:rPr>
              <a:t>Subreddit</a:t>
            </a:r>
            <a:br>
              <a:rPr lang="da-DK" sz="1200" b="1" dirty="0">
                <a:solidFill>
                  <a:srgbClr val="002060"/>
                </a:solidFill>
                <a:latin typeface="Georgia"/>
                <a:cs typeface="Segoe UI"/>
              </a:rPr>
            </a:br>
            <a:r>
              <a:rPr lang="da-DK" sz="1200" b="1" dirty="0">
                <a:solidFill>
                  <a:srgbClr val="002060"/>
                </a:solidFill>
                <a:latin typeface="Georgia"/>
                <a:cs typeface="Segoe UI"/>
              </a:rPr>
              <a:t>r/femalefashionadvice</a:t>
            </a:r>
          </a:p>
          <a:p>
            <a:pPr rtl="1">
              <a:spcAft>
                <a:spcPts val="900"/>
              </a:spcAft>
            </a:pPr>
            <a:endParaRPr lang="da-DK" sz="1200" dirty="0">
              <a:solidFill>
                <a:srgbClr val="002060"/>
              </a:solidFill>
              <a:latin typeface="Georgia"/>
              <a:cs typeface="Segoe UI" panose="020B0502040204020203" pitchFamily="34" charset="0"/>
            </a:endParaRPr>
          </a:p>
        </p:txBody>
      </p:sp>
      <p:cxnSp>
        <p:nvCxnSpPr>
          <p:cNvPr id="31" name="Straight Connector 30">
            <a:extLst>
              <a:ext uri="{FF2B5EF4-FFF2-40B4-BE49-F238E27FC236}">
                <a16:creationId xmlns:a16="http://schemas.microsoft.com/office/drawing/2014/main" id="{5575C01A-9F5E-EF66-955A-D14636035DF2}"/>
              </a:ext>
            </a:extLst>
          </p:cNvPr>
          <p:cNvCxnSpPr/>
          <p:nvPr/>
        </p:nvCxnSpPr>
        <p:spPr>
          <a:xfrm>
            <a:off x="419669" y="2803556"/>
            <a:ext cx="2446361"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56" name="Freeform 9">
            <a:extLst>
              <a:ext uri="{FF2B5EF4-FFF2-40B4-BE49-F238E27FC236}">
                <a16:creationId xmlns:a16="http://schemas.microsoft.com/office/drawing/2014/main" id="{34865F48-1B48-2C90-3FBC-ED190730D188}"/>
              </a:ext>
            </a:extLst>
          </p:cNvPr>
          <p:cNvSpPr>
            <a:spLocks/>
          </p:cNvSpPr>
          <p:nvPr/>
        </p:nvSpPr>
        <p:spPr bwMode="auto">
          <a:xfrm>
            <a:off x="3452540" y="1784095"/>
            <a:ext cx="170631" cy="172990"/>
          </a:xfrm>
          <a:custGeom>
            <a:avLst/>
            <a:gdLst>
              <a:gd name="T0" fmla="*/ 217 w 217"/>
              <a:gd name="T1" fmla="*/ 0 h 220"/>
              <a:gd name="T2" fmla="*/ 61 w 217"/>
              <a:gd name="T3" fmla="*/ 220 h 220"/>
              <a:gd name="T4" fmla="*/ 0 w 217"/>
              <a:gd name="T5" fmla="*/ 157 h 220"/>
            </a:gdLst>
            <a:ahLst/>
            <a:cxnLst>
              <a:cxn ang="0">
                <a:pos x="T0" y="T1"/>
              </a:cxn>
              <a:cxn ang="0">
                <a:pos x="T2" y="T3"/>
              </a:cxn>
              <a:cxn ang="0">
                <a:pos x="T4" y="T5"/>
              </a:cxn>
            </a:cxnLst>
            <a:rect l="0" t="0" r="r" b="b"/>
            <a:pathLst>
              <a:path w="217" h="220">
                <a:moveTo>
                  <a:pt x="217" y="0"/>
                </a:moveTo>
                <a:lnTo>
                  <a:pt x="61" y="220"/>
                </a:lnTo>
                <a:lnTo>
                  <a:pt x="0" y="157"/>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solidFill>
                <a:srgbClr val="002060"/>
              </a:solidFill>
              <a:latin typeface="Georgia"/>
            </a:endParaRPr>
          </a:p>
        </p:txBody>
      </p:sp>
      <p:sp>
        <p:nvSpPr>
          <p:cNvPr id="57" name="Freeform 9">
            <a:extLst>
              <a:ext uri="{FF2B5EF4-FFF2-40B4-BE49-F238E27FC236}">
                <a16:creationId xmlns:a16="http://schemas.microsoft.com/office/drawing/2014/main" id="{57C2B64A-FAEA-3659-77BA-9EC8D487BA37}"/>
              </a:ext>
            </a:extLst>
          </p:cNvPr>
          <p:cNvSpPr>
            <a:spLocks/>
          </p:cNvSpPr>
          <p:nvPr/>
        </p:nvSpPr>
        <p:spPr bwMode="auto">
          <a:xfrm>
            <a:off x="3452540" y="3689095"/>
            <a:ext cx="170631" cy="172990"/>
          </a:xfrm>
          <a:custGeom>
            <a:avLst/>
            <a:gdLst>
              <a:gd name="T0" fmla="*/ 217 w 217"/>
              <a:gd name="T1" fmla="*/ 0 h 220"/>
              <a:gd name="T2" fmla="*/ 61 w 217"/>
              <a:gd name="T3" fmla="*/ 220 h 220"/>
              <a:gd name="T4" fmla="*/ 0 w 217"/>
              <a:gd name="T5" fmla="*/ 157 h 220"/>
            </a:gdLst>
            <a:ahLst/>
            <a:cxnLst>
              <a:cxn ang="0">
                <a:pos x="T0" y="T1"/>
              </a:cxn>
              <a:cxn ang="0">
                <a:pos x="T2" y="T3"/>
              </a:cxn>
              <a:cxn ang="0">
                <a:pos x="T4" y="T5"/>
              </a:cxn>
            </a:cxnLst>
            <a:rect l="0" t="0" r="r" b="b"/>
            <a:pathLst>
              <a:path w="217" h="220">
                <a:moveTo>
                  <a:pt x="217" y="0"/>
                </a:moveTo>
                <a:lnTo>
                  <a:pt x="61" y="220"/>
                </a:lnTo>
                <a:lnTo>
                  <a:pt x="0" y="157"/>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solidFill>
                <a:srgbClr val="002060"/>
              </a:solidFill>
              <a:latin typeface="Georgia"/>
            </a:endParaRPr>
          </a:p>
        </p:txBody>
      </p:sp>
      <p:sp>
        <p:nvSpPr>
          <p:cNvPr id="58" name="Freeform 9">
            <a:extLst>
              <a:ext uri="{FF2B5EF4-FFF2-40B4-BE49-F238E27FC236}">
                <a16:creationId xmlns:a16="http://schemas.microsoft.com/office/drawing/2014/main" id="{1B1DD59A-F7B8-90B9-F835-2291FC09D0DE}"/>
              </a:ext>
            </a:extLst>
          </p:cNvPr>
          <p:cNvSpPr>
            <a:spLocks/>
          </p:cNvSpPr>
          <p:nvPr/>
        </p:nvSpPr>
        <p:spPr bwMode="auto">
          <a:xfrm>
            <a:off x="5564369" y="1784095"/>
            <a:ext cx="170631" cy="172990"/>
          </a:xfrm>
          <a:custGeom>
            <a:avLst/>
            <a:gdLst>
              <a:gd name="T0" fmla="*/ 217 w 217"/>
              <a:gd name="T1" fmla="*/ 0 h 220"/>
              <a:gd name="T2" fmla="*/ 61 w 217"/>
              <a:gd name="T3" fmla="*/ 220 h 220"/>
              <a:gd name="T4" fmla="*/ 0 w 217"/>
              <a:gd name="T5" fmla="*/ 157 h 220"/>
            </a:gdLst>
            <a:ahLst/>
            <a:cxnLst>
              <a:cxn ang="0">
                <a:pos x="T0" y="T1"/>
              </a:cxn>
              <a:cxn ang="0">
                <a:pos x="T2" y="T3"/>
              </a:cxn>
              <a:cxn ang="0">
                <a:pos x="T4" y="T5"/>
              </a:cxn>
            </a:cxnLst>
            <a:rect l="0" t="0" r="r" b="b"/>
            <a:pathLst>
              <a:path w="217" h="220">
                <a:moveTo>
                  <a:pt x="217" y="0"/>
                </a:moveTo>
                <a:lnTo>
                  <a:pt x="61" y="220"/>
                </a:lnTo>
                <a:lnTo>
                  <a:pt x="0" y="157"/>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solidFill>
                <a:srgbClr val="002060"/>
              </a:solidFill>
              <a:latin typeface="Georgia"/>
            </a:endParaRPr>
          </a:p>
        </p:txBody>
      </p:sp>
      <p:sp>
        <p:nvSpPr>
          <p:cNvPr id="59" name="Freeform 9">
            <a:extLst>
              <a:ext uri="{FF2B5EF4-FFF2-40B4-BE49-F238E27FC236}">
                <a16:creationId xmlns:a16="http://schemas.microsoft.com/office/drawing/2014/main" id="{CF5CE1AD-39BF-D2E8-0070-D2D72D058FFC}"/>
              </a:ext>
            </a:extLst>
          </p:cNvPr>
          <p:cNvSpPr>
            <a:spLocks/>
          </p:cNvSpPr>
          <p:nvPr/>
        </p:nvSpPr>
        <p:spPr bwMode="auto">
          <a:xfrm>
            <a:off x="5564369" y="3689095"/>
            <a:ext cx="170631" cy="172990"/>
          </a:xfrm>
          <a:custGeom>
            <a:avLst/>
            <a:gdLst>
              <a:gd name="T0" fmla="*/ 217 w 217"/>
              <a:gd name="T1" fmla="*/ 0 h 220"/>
              <a:gd name="T2" fmla="*/ 61 w 217"/>
              <a:gd name="T3" fmla="*/ 220 h 220"/>
              <a:gd name="T4" fmla="*/ 0 w 217"/>
              <a:gd name="T5" fmla="*/ 157 h 220"/>
            </a:gdLst>
            <a:ahLst/>
            <a:cxnLst>
              <a:cxn ang="0">
                <a:pos x="T0" y="T1"/>
              </a:cxn>
              <a:cxn ang="0">
                <a:pos x="T2" y="T3"/>
              </a:cxn>
              <a:cxn ang="0">
                <a:pos x="T4" y="T5"/>
              </a:cxn>
            </a:cxnLst>
            <a:rect l="0" t="0" r="r" b="b"/>
            <a:pathLst>
              <a:path w="217" h="220">
                <a:moveTo>
                  <a:pt x="217" y="0"/>
                </a:moveTo>
                <a:lnTo>
                  <a:pt x="61" y="220"/>
                </a:lnTo>
                <a:lnTo>
                  <a:pt x="0" y="157"/>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solidFill>
                <a:srgbClr val="002060"/>
              </a:solidFill>
              <a:latin typeface="Georgia"/>
            </a:endParaRPr>
          </a:p>
        </p:txBody>
      </p:sp>
      <p:sp>
        <p:nvSpPr>
          <p:cNvPr id="3" name="TextBox 2">
            <a:extLst>
              <a:ext uri="{FF2B5EF4-FFF2-40B4-BE49-F238E27FC236}">
                <a16:creationId xmlns:a16="http://schemas.microsoft.com/office/drawing/2014/main" id="{CF669C95-35A7-D5AF-5784-8035A37F1506}"/>
              </a:ext>
            </a:extLst>
          </p:cNvPr>
          <p:cNvSpPr txBox="1"/>
          <p:nvPr/>
        </p:nvSpPr>
        <p:spPr>
          <a:xfrm>
            <a:off x="722829" y="1282225"/>
            <a:ext cx="2087110" cy="927144"/>
          </a:xfrm>
          <a:prstGeom prst="rect">
            <a:avLst/>
          </a:prstGeom>
          <a:noFill/>
        </p:spPr>
        <p:txBody>
          <a:bodyPr wrap="square" lIns="0" tIns="0" rIns="0" bIns="0" rtlCol="0" anchor="t" anchorCtr="0">
            <a:noAutofit/>
          </a:bodyPr>
          <a:lstStyle/>
          <a:p>
            <a:pPr>
              <a:spcAft>
                <a:spcPts val="900"/>
              </a:spcAft>
            </a:pPr>
            <a:r>
              <a:rPr lang="da-DK" sz="1200" b="1" dirty="0">
                <a:solidFill>
                  <a:srgbClr val="002060"/>
                </a:solidFill>
                <a:latin typeface="Georgia"/>
                <a:cs typeface="Segoe UI"/>
              </a:rPr>
              <a:t>GAP</a:t>
            </a:r>
            <a:endParaRPr lang="da-DK" sz="1200" dirty="0">
              <a:solidFill>
                <a:srgbClr val="002060"/>
              </a:solidFill>
              <a:latin typeface="Georgia"/>
              <a:cs typeface="Segoe UI" panose="020B0502040204020203" pitchFamily="34" charset="0"/>
            </a:endParaRPr>
          </a:p>
        </p:txBody>
      </p:sp>
      <p:pic>
        <p:nvPicPr>
          <p:cNvPr id="11" name="Picture 10">
            <a:extLst>
              <a:ext uri="{FF2B5EF4-FFF2-40B4-BE49-F238E27FC236}">
                <a16:creationId xmlns:a16="http://schemas.microsoft.com/office/drawing/2014/main" id="{ED563D8E-61E3-447B-8454-A49BE8962F5D}"/>
              </a:ext>
            </a:extLst>
          </p:cNvPr>
          <p:cNvPicPr>
            <a:picLocks noChangeAspect="1"/>
          </p:cNvPicPr>
          <p:nvPr/>
        </p:nvPicPr>
        <p:blipFill>
          <a:blip r:embed="rId2"/>
          <a:stretch>
            <a:fillRect/>
          </a:stretch>
        </p:blipFill>
        <p:spPr>
          <a:xfrm>
            <a:off x="6296780" y="3207255"/>
            <a:ext cx="2169595" cy="1832165"/>
          </a:xfrm>
          <a:prstGeom prst="rect">
            <a:avLst/>
          </a:prstGeom>
        </p:spPr>
      </p:pic>
      <p:pic>
        <p:nvPicPr>
          <p:cNvPr id="10" name="Picture 9" descr="A pie chart with different colored circles with Crust in the background&#10;&#10;Description automatically generated">
            <a:extLst>
              <a:ext uri="{FF2B5EF4-FFF2-40B4-BE49-F238E27FC236}">
                <a16:creationId xmlns:a16="http://schemas.microsoft.com/office/drawing/2014/main" id="{AD6BD356-C6C1-F9A3-83BD-8E8DC457256E}"/>
              </a:ext>
            </a:extLst>
          </p:cNvPr>
          <p:cNvPicPr>
            <a:picLocks noChangeAspect="1"/>
          </p:cNvPicPr>
          <p:nvPr/>
        </p:nvPicPr>
        <p:blipFill>
          <a:blip r:embed="rId3"/>
          <a:stretch>
            <a:fillRect/>
          </a:stretch>
        </p:blipFill>
        <p:spPr>
          <a:xfrm>
            <a:off x="684144" y="1604921"/>
            <a:ext cx="2044700" cy="1743717"/>
          </a:xfrm>
          <a:prstGeom prst="rect">
            <a:avLst/>
          </a:prstGeom>
        </p:spPr>
      </p:pic>
      <p:pic>
        <p:nvPicPr>
          <p:cNvPr id="4" name="Picture 3" descr="A word cloud of clothing&#10;&#10;Description automatically generated">
            <a:extLst>
              <a:ext uri="{FF2B5EF4-FFF2-40B4-BE49-F238E27FC236}">
                <a16:creationId xmlns:a16="http://schemas.microsoft.com/office/drawing/2014/main" id="{4633EA1E-5EF5-AAB6-2986-78F8C4003F1A}"/>
              </a:ext>
            </a:extLst>
          </p:cNvPr>
          <p:cNvPicPr>
            <a:picLocks noChangeAspect="1"/>
          </p:cNvPicPr>
          <p:nvPr/>
        </p:nvPicPr>
        <p:blipFill>
          <a:blip r:embed="rId4"/>
          <a:stretch>
            <a:fillRect/>
          </a:stretch>
        </p:blipFill>
        <p:spPr>
          <a:xfrm>
            <a:off x="6248400" y="1450935"/>
            <a:ext cx="2417578" cy="1258327"/>
          </a:xfrm>
          <a:prstGeom prst="rect">
            <a:avLst/>
          </a:prstGeom>
        </p:spPr>
      </p:pic>
      <p:pic>
        <p:nvPicPr>
          <p:cNvPr id="13" name="Graphic 12">
            <a:extLst>
              <a:ext uri="{FF2B5EF4-FFF2-40B4-BE49-F238E27FC236}">
                <a16:creationId xmlns:a16="http://schemas.microsoft.com/office/drawing/2014/main" id="{C5C78E28-D3F7-3292-C2D3-05AAEFACB4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736157"/>
            <a:ext cx="1877251" cy="407343"/>
          </a:xfrm>
          <a:prstGeom prst="rect">
            <a:avLst/>
          </a:prstGeom>
        </p:spPr>
      </p:pic>
    </p:spTree>
    <p:extLst>
      <p:ext uri="{BB962C8B-B14F-4D97-AF65-F5344CB8AC3E}">
        <p14:creationId xmlns:p14="http://schemas.microsoft.com/office/powerpoint/2010/main" val="307640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0"/>
          <p:cNvSpPr txBox="1">
            <a:spLocks noGrp="1"/>
          </p:cNvSpPr>
          <p:nvPr>
            <p:ph type="title"/>
          </p:nvPr>
        </p:nvSpPr>
        <p:spPr>
          <a:xfrm>
            <a:off x="639443" y="324131"/>
            <a:ext cx="7843084" cy="594680"/>
          </a:xfrm>
          <a:prstGeom prst="rect">
            <a:avLst/>
          </a:prstGeom>
        </p:spPr>
        <p:txBody>
          <a:bodyPr spcFirstLastPara="1" wrap="square" lIns="91425" tIns="91425" rIns="91425" bIns="91425" anchor="t" anchorCtr="0">
            <a:noAutofit/>
          </a:bodyPr>
          <a:lstStyle/>
          <a:p>
            <a:pPr algn="ctr"/>
            <a:r>
              <a:rPr lang="en-US" sz="2400" b="1" dirty="0">
                <a:solidFill>
                  <a:srgbClr val="002060"/>
                </a:solidFill>
                <a:latin typeface="Georgia"/>
              </a:rPr>
              <a:t>The brands of interest</a:t>
            </a:r>
            <a:endParaRPr lang="en" sz="2400" b="1" dirty="0">
              <a:solidFill>
                <a:srgbClr val="002060"/>
              </a:solidFill>
              <a:latin typeface="Georgia"/>
            </a:endParaRPr>
          </a:p>
          <a:p>
            <a:pPr marL="0" lvl="0" indent="0" algn="l">
              <a:spcBef>
                <a:spcPts val="0"/>
              </a:spcBef>
              <a:spcAft>
                <a:spcPts val="0"/>
              </a:spcAft>
              <a:buNone/>
            </a:pPr>
            <a:endParaRPr lang="en" sz="2400" b="1" dirty="0">
              <a:solidFill>
                <a:srgbClr val="002060"/>
              </a:solidFill>
              <a:latin typeface="Georgia"/>
            </a:endParaRPr>
          </a:p>
        </p:txBody>
      </p:sp>
      <p:graphicFrame>
        <p:nvGraphicFramePr>
          <p:cNvPr id="298" name="Google Shape;298;p40"/>
          <p:cNvGraphicFramePr/>
          <p:nvPr>
            <p:extLst>
              <p:ext uri="{D42A27DB-BD31-4B8C-83A1-F6EECF244321}">
                <p14:modId xmlns:p14="http://schemas.microsoft.com/office/powerpoint/2010/main" val="2515513762"/>
              </p:ext>
            </p:extLst>
          </p:nvPr>
        </p:nvGraphicFramePr>
        <p:xfrm>
          <a:off x="715617" y="1038639"/>
          <a:ext cx="8209512" cy="3292790"/>
        </p:xfrm>
        <a:graphic>
          <a:graphicData uri="http://schemas.openxmlformats.org/drawingml/2006/table">
            <a:tbl>
              <a:tblPr>
                <a:noFill/>
                <a:tableStyleId>{C7796A14-EC25-4023-9122-9FB39AE321F4}</a:tableStyleId>
              </a:tblPr>
              <a:tblGrid>
                <a:gridCol w="1790994">
                  <a:extLst>
                    <a:ext uri="{9D8B030D-6E8A-4147-A177-3AD203B41FA5}">
                      <a16:colId xmlns:a16="http://schemas.microsoft.com/office/drawing/2014/main" val="20000"/>
                    </a:ext>
                  </a:extLst>
                </a:gridCol>
                <a:gridCol w="2139506">
                  <a:extLst>
                    <a:ext uri="{9D8B030D-6E8A-4147-A177-3AD203B41FA5}">
                      <a16:colId xmlns:a16="http://schemas.microsoft.com/office/drawing/2014/main" val="20001"/>
                    </a:ext>
                  </a:extLst>
                </a:gridCol>
                <a:gridCol w="2139506">
                  <a:extLst>
                    <a:ext uri="{9D8B030D-6E8A-4147-A177-3AD203B41FA5}">
                      <a16:colId xmlns:a16="http://schemas.microsoft.com/office/drawing/2014/main" val="20002"/>
                    </a:ext>
                  </a:extLst>
                </a:gridCol>
                <a:gridCol w="2139506">
                  <a:extLst>
                    <a:ext uri="{9D8B030D-6E8A-4147-A177-3AD203B41FA5}">
                      <a16:colId xmlns:a16="http://schemas.microsoft.com/office/drawing/2014/main" val="20003"/>
                    </a:ext>
                  </a:extLst>
                </a:gridCol>
              </a:tblGrid>
              <a:tr h="716802">
                <a:tc>
                  <a:txBody>
                    <a:bodyPr/>
                    <a:lstStyle/>
                    <a:p>
                      <a:pPr marL="0" lvl="0" indent="0" algn="ctr" rtl="0">
                        <a:spcBef>
                          <a:spcPts val="0"/>
                        </a:spcBef>
                        <a:spcAft>
                          <a:spcPts val="0"/>
                        </a:spcAft>
                        <a:buNone/>
                      </a:pPr>
                      <a:endParaRPr sz="1100">
                        <a:solidFill>
                          <a:srgbClr val="002060"/>
                        </a:solidFill>
                        <a:latin typeface="Georgia"/>
                        <a:ea typeface="Advent Pro"/>
                        <a:cs typeface="Advent Pro"/>
                        <a:sym typeface="Advent Pro"/>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400">
                          <a:solidFill>
                            <a:srgbClr val="002060"/>
                          </a:solidFill>
                          <a:latin typeface="Georgia"/>
                          <a:ea typeface="Advent Pro"/>
                          <a:cs typeface="Advent Pro"/>
                        </a:rPr>
                        <a:t>Banana Republic</a:t>
                      </a:r>
                      <a:endParaRPr lang="en" sz="2400">
                        <a:solidFill>
                          <a:srgbClr val="002060"/>
                        </a:solidFill>
                        <a:latin typeface="Georgia"/>
                        <a:ea typeface="Advent Pro"/>
                        <a:cs typeface="Advent Pro"/>
                        <a:sym typeface="Advent Pro"/>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400">
                          <a:solidFill>
                            <a:srgbClr val="002060"/>
                          </a:solidFill>
                          <a:latin typeface="Georgia"/>
                          <a:ea typeface="Advent Pro"/>
                          <a:cs typeface="Advent Pro"/>
                        </a:rPr>
                        <a:t>Gap </a:t>
                      </a:r>
                      <a:endParaRPr lang="en" sz="2400">
                        <a:solidFill>
                          <a:srgbClr val="002060"/>
                        </a:solidFill>
                        <a:latin typeface="Georgia"/>
                        <a:ea typeface="Advent Pro"/>
                        <a:cs typeface="Advent Pro"/>
                        <a:sym typeface="Advent Pro"/>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400" dirty="0">
                          <a:solidFill>
                            <a:srgbClr val="002060"/>
                          </a:solidFill>
                          <a:latin typeface="Georgia"/>
                          <a:ea typeface="Advent Pro"/>
                          <a:cs typeface="Advent Pro"/>
                        </a:rPr>
                        <a:t>Old Navy</a:t>
                      </a:r>
                      <a:endParaRPr lang="en" sz="2400" dirty="0">
                        <a:solidFill>
                          <a:srgbClr val="002060"/>
                        </a:solidFill>
                        <a:latin typeface="Georgia"/>
                        <a:ea typeface="Advent Pro"/>
                        <a:cs typeface="Advent Pro"/>
                        <a:sym typeface="Advent Pro"/>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40445">
                <a:tc>
                  <a:txBody>
                    <a:bodyPr/>
                    <a:lstStyle/>
                    <a:p>
                      <a:pPr marL="0" lvl="0" indent="0" algn="l">
                        <a:spcBef>
                          <a:spcPts val="0"/>
                        </a:spcBef>
                        <a:spcAft>
                          <a:spcPts val="0"/>
                        </a:spcAft>
                        <a:buNone/>
                      </a:pPr>
                      <a:r>
                        <a:rPr lang="en" sz="1100" b="1" i="0" u="none" strike="noStrike" noProof="0">
                          <a:solidFill>
                            <a:srgbClr val="002060"/>
                          </a:solidFill>
                          <a:latin typeface="Georgia"/>
                        </a:rPr>
                        <a:t>Creation/Acquisition</a:t>
                      </a:r>
                      <a:endParaRPr sz="1100">
                        <a:solidFill>
                          <a:srgbClr val="002060"/>
                        </a:solidFill>
                        <a:latin typeface="Georgia"/>
                        <a:sym typeface="Advent Pro"/>
                      </a:endParaRPr>
                    </a:p>
                  </a:txBody>
                  <a:tcPr marL="91425" marR="91425" marT="91425" marB="91425" anchor="ctr">
                    <a:lnL w="28575">
                      <a:solidFill>
                        <a:schemeClr val="lt1"/>
                      </a:solidFill>
                    </a:lnL>
                    <a:lnR w="28575">
                      <a:solidFill>
                        <a:schemeClr val="lt1"/>
                      </a:solidFill>
                    </a:lnR>
                    <a:lnT w="28575" cap="flat" cmpd="sng" algn="ctr">
                      <a:solidFill>
                        <a:schemeClr val="lt1"/>
                      </a:solidFill>
                      <a:prstDash val="solid"/>
                      <a:round/>
                      <a:headEnd type="none" w="sm" len="sm"/>
                      <a:tailEnd type="none" w="sm" len="sm"/>
                    </a:lnT>
                    <a:lnB w="28575">
                      <a:solidFill>
                        <a:schemeClr val="lt1"/>
                      </a:solidFill>
                    </a:lnB>
                    <a:solidFill>
                      <a:schemeClr val="accent4"/>
                    </a:solidFill>
                  </a:tcPr>
                </a:tc>
                <a:tc>
                  <a:txBody>
                    <a:bodyPr/>
                    <a:lstStyle/>
                    <a:p>
                      <a:pPr marL="0" lvl="0" indent="0" algn="ctr">
                        <a:spcBef>
                          <a:spcPts val="0"/>
                        </a:spcBef>
                        <a:spcAft>
                          <a:spcPts val="0"/>
                        </a:spcAft>
                        <a:buNone/>
                      </a:pPr>
                      <a:r>
                        <a:rPr lang="en" sz="1100" b="0" i="0" u="none" strike="noStrike" noProof="0">
                          <a:solidFill>
                            <a:srgbClr val="002060"/>
                          </a:solidFill>
                          <a:latin typeface="Georgia"/>
                        </a:rPr>
                        <a:t>Gap Inc. acquired Banana Republic in 1983</a:t>
                      </a:r>
                      <a:endParaRPr lang="en-US" sz="1100">
                        <a:solidFill>
                          <a:srgbClr val="002060"/>
                        </a:solidFill>
                        <a:latin typeface="Georgia"/>
                        <a:sym typeface="Advent Pro"/>
                      </a:endParaRPr>
                    </a:p>
                  </a:txBody>
                  <a:tcPr marL="91425" marR="91425" marT="91425" marB="91425" anchor="ctr">
                    <a:lnL w="28575">
                      <a:solidFill>
                        <a:schemeClr val="lt1"/>
                      </a:solidFill>
                    </a:lnL>
                    <a:lnR w="28575">
                      <a:solidFill>
                        <a:schemeClr val="lt1"/>
                      </a:solidFill>
                    </a:lnR>
                    <a:lnT w="28575" cap="flat" cmpd="sng" algn="ctr">
                      <a:solidFill>
                        <a:schemeClr val="lt1"/>
                      </a:solidFill>
                      <a:prstDash val="solid"/>
                      <a:round/>
                      <a:headEnd type="none" w="sm" len="sm"/>
                      <a:tailEnd type="none" w="sm" len="sm"/>
                    </a:lnT>
                    <a:lnB w="28575">
                      <a:solidFill>
                        <a:schemeClr val="lt1"/>
                      </a:solidFill>
                    </a:lnB>
                    <a:solidFill>
                      <a:schemeClr val="accent4"/>
                    </a:solidFill>
                  </a:tcPr>
                </a:tc>
                <a:tc>
                  <a:txBody>
                    <a:bodyPr/>
                    <a:lstStyle/>
                    <a:p>
                      <a:pPr marL="0" lvl="0" indent="0" algn="ctr">
                        <a:spcBef>
                          <a:spcPts val="0"/>
                        </a:spcBef>
                        <a:spcAft>
                          <a:spcPts val="0"/>
                        </a:spcAft>
                        <a:buNone/>
                      </a:pPr>
                      <a:r>
                        <a:rPr lang="en" sz="1100" b="0" i="0" u="none" strike="noStrike" noProof="0">
                          <a:solidFill>
                            <a:srgbClr val="002060"/>
                          </a:solidFill>
                          <a:latin typeface="Georgia"/>
                        </a:rPr>
                        <a:t>Gap Inc. was founded in 1969</a:t>
                      </a:r>
                      <a:endParaRPr lang="en-US" sz="1100">
                        <a:solidFill>
                          <a:srgbClr val="002060"/>
                        </a:solidFill>
                        <a:latin typeface="Georgia"/>
                        <a:sym typeface="Advent Pro"/>
                      </a:endParaRPr>
                    </a:p>
                  </a:txBody>
                  <a:tcPr marL="91425" marR="91425" marT="91425" marB="91425" anchor="ctr">
                    <a:lnL w="28575">
                      <a:solidFill>
                        <a:schemeClr val="lt1"/>
                      </a:solidFill>
                    </a:lnL>
                    <a:lnR w="28575">
                      <a:solidFill>
                        <a:schemeClr val="lt1"/>
                      </a:solidFill>
                    </a:lnR>
                    <a:lnT w="28575" cap="flat" cmpd="sng" algn="ctr">
                      <a:solidFill>
                        <a:schemeClr val="lt1"/>
                      </a:solidFill>
                      <a:prstDash val="solid"/>
                      <a:round/>
                      <a:headEnd type="none" w="sm" len="sm"/>
                      <a:tailEnd type="none" w="sm" len="sm"/>
                    </a:lnT>
                    <a:lnB w="28575">
                      <a:solidFill>
                        <a:schemeClr val="lt1"/>
                      </a:solidFill>
                    </a:lnB>
                    <a:solidFill>
                      <a:schemeClr val="accent4"/>
                    </a:solidFill>
                  </a:tcPr>
                </a:tc>
                <a:tc>
                  <a:txBody>
                    <a:bodyPr/>
                    <a:lstStyle/>
                    <a:p>
                      <a:pPr marL="0" lvl="0" indent="0" algn="ctr">
                        <a:spcBef>
                          <a:spcPts val="0"/>
                        </a:spcBef>
                        <a:spcAft>
                          <a:spcPts val="0"/>
                        </a:spcAft>
                        <a:buNone/>
                      </a:pPr>
                      <a:r>
                        <a:rPr lang="en" sz="1100" b="0" i="0" u="none" strike="noStrike" noProof="0" dirty="0">
                          <a:solidFill>
                            <a:srgbClr val="002060"/>
                          </a:solidFill>
                          <a:latin typeface="Georgia"/>
                        </a:rPr>
                        <a:t>Gap Inc. launched Old Navy in 1994 </a:t>
                      </a:r>
                      <a:endParaRPr lang="en-US" sz="1100" dirty="0">
                        <a:solidFill>
                          <a:srgbClr val="002060"/>
                        </a:solidFill>
                        <a:latin typeface="Georgia"/>
                        <a:sym typeface="Advent Pro"/>
                      </a:endParaRPr>
                    </a:p>
                  </a:txBody>
                  <a:tcPr marL="91425" marR="91425" marT="91425" marB="91425" anchor="ctr">
                    <a:lnL w="28575">
                      <a:solidFill>
                        <a:schemeClr val="lt1"/>
                      </a:solidFill>
                    </a:lnL>
                    <a:lnR w="28575">
                      <a:solidFill>
                        <a:schemeClr val="lt1"/>
                      </a:solidFill>
                    </a:lnR>
                    <a:lnT w="28575" cap="flat" cmpd="sng" algn="ctr">
                      <a:solidFill>
                        <a:schemeClr val="lt1"/>
                      </a:solidFill>
                      <a:prstDash val="solid"/>
                      <a:round/>
                      <a:headEnd type="none" w="sm" len="sm"/>
                      <a:tailEnd type="none" w="sm" len="sm"/>
                    </a:lnT>
                    <a:lnB w="28575">
                      <a:solidFill>
                        <a:schemeClr val="lt1"/>
                      </a:solidFill>
                    </a:lnB>
                    <a:solidFill>
                      <a:schemeClr val="accent4"/>
                    </a:solidFill>
                  </a:tcPr>
                </a:tc>
                <a:extLst>
                  <a:ext uri="{0D108BD9-81ED-4DB2-BD59-A6C34878D82A}">
                    <a16:rowId xmlns:a16="http://schemas.microsoft.com/office/drawing/2014/main" val="10001"/>
                  </a:ext>
                </a:extLst>
              </a:tr>
              <a:tr h="587260">
                <a:tc>
                  <a:txBody>
                    <a:bodyPr/>
                    <a:lstStyle/>
                    <a:p>
                      <a:pPr marL="0" lvl="0" indent="0" algn="l">
                        <a:spcBef>
                          <a:spcPts val="0"/>
                        </a:spcBef>
                        <a:spcAft>
                          <a:spcPts val="0"/>
                        </a:spcAft>
                        <a:buNone/>
                      </a:pPr>
                      <a:r>
                        <a:rPr lang="en" sz="1100" b="1" i="0" u="none" strike="noStrike" noProof="0">
                          <a:solidFill>
                            <a:srgbClr val="002060"/>
                          </a:solidFill>
                          <a:latin typeface="Georgia"/>
                        </a:rPr>
                        <a:t>Target Audience</a:t>
                      </a:r>
                      <a:endParaRPr lang="en-US" sz="1100">
                        <a:solidFill>
                          <a:srgbClr val="002060"/>
                        </a:solidFill>
                        <a:latin typeface="Georgia"/>
                        <a:sym typeface="Advent Pro"/>
                      </a:endParaRPr>
                    </a:p>
                  </a:txBody>
                  <a:tcPr marL="91425" marR="91425" marT="91425" marB="91425" anchor="ctr">
                    <a:lnL w="28575" cap="flat" cmpd="sng">
                      <a:solidFill>
                        <a:schemeClr val="lt1"/>
                      </a:solidFill>
                      <a:prstDash val="solid"/>
                      <a:round/>
                      <a:headEnd type="none" w="sm" len="sm"/>
                      <a:tailEnd type="none" w="sm" len="sm"/>
                    </a:lnL>
                    <a:lnR w="28575" cap="flat" cmpd="sng" algn="ctr">
                      <a:solidFill>
                        <a:schemeClr val="lt1"/>
                      </a:solidFill>
                      <a:prstDash val="solid"/>
                      <a:round/>
                      <a:headEnd type="none" w="sm" len="sm"/>
                      <a:tailEnd type="none" w="sm" len="sm"/>
                    </a:lnR>
                    <a:lnT w="28575" cap="flat" cmpd="sng" algn="ctr">
                      <a:solidFill>
                        <a:schemeClr val="lt1"/>
                      </a:solidFill>
                      <a:prstDash val="solid"/>
                      <a:round/>
                      <a:headEnd type="none" w="med" len="med"/>
                      <a:tailEnd type="none" w="med" len="med"/>
                    </a:lnT>
                    <a:lnB w="28575" cap="flat" cmpd="sng">
                      <a:solidFill>
                        <a:schemeClr val="lt1"/>
                      </a:solidFill>
                      <a:prstDash val="solid"/>
                      <a:round/>
                      <a:headEnd type="none" w="sm" len="sm"/>
                      <a:tailEnd type="none" w="sm" len="sm"/>
                    </a:lnB>
                    <a:solidFill>
                      <a:schemeClr val="accent1"/>
                    </a:solidFill>
                  </a:tcPr>
                </a:tc>
                <a:tc>
                  <a:txBody>
                    <a:bodyPr/>
                    <a:lstStyle/>
                    <a:p>
                      <a:pPr marL="0" lvl="0" indent="0" algn="ctr">
                        <a:spcBef>
                          <a:spcPts val="0"/>
                        </a:spcBef>
                        <a:spcAft>
                          <a:spcPts val="0"/>
                        </a:spcAft>
                        <a:buNone/>
                      </a:pPr>
                      <a:r>
                        <a:rPr lang="en" sz="1100" b="0" i="0" u="none" strike="noStrike" noProof="0">
                          <a:solidFill>
                            <a:srgbClr val="002060"/>
                          </a:solidFill>
                          <a:latin typeface="Georgia"/>
                        </a:rPr>
                        <a:t>upscale, sophisticated fashion </a:t>
                      </a:r>
                      <a:endParaRPr lang="en-US" sz="1100">
                        <a:solidFill>
                          <a:srgbClr val="002060"/>
                        </a:solidFill>
                        <a:latin typeface="Georgia"/>
                        <a:sym typeface="Albert Sans"/>
                      </a:endParaRPr>
                    </a:p>
                  </a:txBody>
                  <a:tcPr marL="91425" marR="91425" marT="91425" marB="91425" anchor="ctr">
                    <a:lnL w="28575" cap="flat" cmpd="sng" algn="ctr">
                      <a:solidFill>
                        <a:schemeClr val="lt1"/>
                      </a:solidFill>
                      <a:prstDash val="solid"/>
                      <a:round/>
                      <a:headEnd type="none" w="sm" len="sm"/>
                      <a:tailEnd type="none" w="sm" len="sm"/>
                    </a:lnL>
                    <a:lnR w="28575" cap="flat" cmpd="sng" algn="ctr">
                      <a:solidFill>
                        <a:schemeClr val="lt1"/>
                      </a:solidFill>
                      <a:prstDash val="solid"/>
                      <a:round/>
                      <a:headEnd type="none" w="sm" len="sm"/>
                      <a:tailEnd type="none" w="sm" len="sm"/>
                    </a:lnR>
                    <a:lnT w="28575" cap="flat" cmpd="sng" algn="ctr">
                      <a:solidFill>
                        <a:schemeClr val="lt1"/>
                      </a:solidFill>
                      <a:prstDash val="solid"/>
                      <a:round/>
                      <a:headEnd type="none" w="med" len="med"/>
                      <a:tailEnd type="none" w="med" len="med"/>
                    </a:lnT>
                    <a:lnB w="2857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0" i="0" u="none" strike="noStrike" cap="none" dirty="0">
                          <a:solidFill>
                            <a:srgbClr val="002060"/>
                          </a:solidFill>
                          <a:latin typeface="Georgia"/>
                          <a:ea typeface="Albert Sans"/>
                          <a:cs typeface="Arial"/>
                          <a:sym typeface="Arial"/>
                        </a:rPr>
                        <a:t>Mid-range spending capacity audience</a:t>
                      </a:r>
                      <a:r>
                        <a:rPr lang="en" sz="1100" b="0" i="0" u="none" strike="noStrike" cap="none" dirty="0">
                          <a:solidFill>
                            <a:srgbClr val="002060"/>
                          </a:solidFill>
                          <a:latin typeface="Georgia"/>
                          <a:ea typeface="Albert Sans"/>
                          <a:cs typeface="Arial"/>
                        </a:rPr>
                        <a:t> ( mass-specialty segment)</a:t>
                      </a:r>
                      <a:endParaRPr lang="en" sz="1100" b="0" i="0" u="none" strike="noStrike" cap="none" dirty="0">
                        <a:solidFill>
                          <a:srgbClr val="002060"/>
                        </a:solidFill>
                        <a:latin typeface="Georgia"/>
                        <a:ea typeface="Albert Sans"/>
                        <a:cs typeface="Arial"/>
                        <a:sym typeface="Albert Sans"/>
                      </a:endParaRPr>
                    </a:p>
                  </a:txBody>
                  <a:tcPr marL="91425" marR="91425" marT="91425" marB="91425" anchor="ctr">
                    <a:lnL w="28575" cap="flat" cmpd="sng" algn="ctr">
                      <a:solidFill>
                        <a:schemeClr val="lt1"/>
                      </a:solidFill>
                      <a:prstDash val="solid"/>
                      <a:round/>
                      <a:headEnd type="none" w="sm" len="sm"/>
                      <a:tailEnd type="none" w="sm" len="sm"/>
                    </a:lnL>
                    <a:lnR w="28575" cap="flat" cmpd="sng" algn="ctr">
                      <a:solidFill>
                        <a:schemeClr val="lt1"/>
                      </a:solidFill>
                      <a:prstDash val="solid"/>
                      <a:round/>
                      <a:headEnd type="none" w="sm" len="sm"/>
                      <a:tailEnd type="none" w="sm" len="sm"/>
                    </a:lnR>
                    <a:lnT w="28575" cap="flat" cmpd="sng" algn="ctr">
                      <a:solidFill>
                        <a:schemeClr val="lt1"/>
                      </a:solidFill>
                      <a:prstDash val="solid"/>
                      <a:round/>
                      <a:headEnd type="none" w="med" len="med"/>
                      <a:tailEnd type="none" w="med" len="med"/>
                    </a:lnT>
                    <a:lnB w="28575" cap="flat" cmpd="sng">
                      <a:solidFill>
                        <a:schemeClr val="lt1"/>
                      </a:solidFill>
                      <a:prstDash val="solid"/>
                      <a:round/>
                      <a:headEnd type="none" w="sm" len="sm"/>
                      <a:tailEnd type="none" w="sm" len="sm"/>
                    </a:lnB>
                    <a:solidFill>
                      <a:schemeClr val="accent1"/>
                    </a:solidFill>
                  </a:tcPr>
                </a:tc>
                <a:tc>
                  <a:txBody>
                    <a:bodyPr/>
                    <a:lstStyle/>
                    <a:p>
                      <a:pPr lvl="0" algn="ctr">
                        <a:lnSpc>
                          <a:spcPct val="100000"/>
                        </a:lnSpc>
                        <a:spcBef>
                          <a:spcPts val="0"/>
                        </a:spcBef>
                        <a:spcAft>
                          <a:spcPts val="0"/>
                        </a:spcAft>
                        <a:buNone/>
                      </a:pPr>
                      <a:r>
                        <a:rPr lang="en" sz="1100" b="0" i="0" u="none" strike="noStrike" noProof="0" dirty="0">
                          <a:solidFill>
                            <a:srgbClr val="002060"/>
                          </a:solidFill>
                          <a:latin typeface="Georgia"/>
                        </a:rPr>
                        <a:t>broad range of consumers, including families</a:t>
                      </a:r>
                    </a:p>
                    <a:p>
                      <a:pPr marL="0" lvl="0" indent="0" algn="ctr">
                        <a:spcBef>
                          <a:spcPts val="0"/>
                        </a:spcBef>
                        <a:spcAft>
                          <a:spcPts val="0"/>
                        </a:spcAft>
                        <a:buNone/>
                      </a:pPr>
                      <a:endParaRPr lang="en" sz="1100" b="0" i="0" u="none" strike="noStrike" noProof="0" dirty="0">
                        <a:solidFill>
                          <a:srgbClr val="002060"/>
                        </a:solidFill>
                        <a:latin typeface="Georgia"/>
                      </a:endParaRPr>
                    </a:p>
                  </a:txBody>
                  <a:tcPr marL="91425" marR="91425" marT="91425" marB="91425" anchor="ctr">
                    <a:lnL w="28575" cap="flat" cmpd="sng" algn="ctr">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lgn="ctr">
                      <a:solidFill>
                        <a:schemeClr val="lt1"/>
                      </a:solidFill>
                      <a:prstDash val="solid"/>
                      <a:round/>
                      <a:headEnd type="none" w="med" len="med"/>
                      <a:tailEnd type="none" w="med" len="med"/>
                    </a:lnT>
                    <a:lnB w="2857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440445">
                <a:tc>
                  <a:txBody>
                    <a:bodyPr/>
                    <a:lstStyle/>
                    <a:p>
                      <a:pPr marL="0" lvl="0" indent="0" algn="l" rtl="0">
                        <a:spcBef>
                          <a:spcPts val="0"/>
                        </a:spcBef>
                        <a:spcAft>
                          <a:spcPts val="0"/>
                        </a:spcAft>
                        <a:buNone/>
                      </a:pPr>
                      <a:r>
                        <a:rPr lang="en" sz="1100" b="1" i="0" u="none" strike="noStrike" cap="none">
                          <a:solidFill>
                            <a:srgbClr val="002060"/>
                          </a:solidFill>
                          <a:latin typeface="Georgia"/>
                          <a:ea typeface="Advent Pro"/>
                          <a:cs typeface="Arial"/>
                          <a:sym typeface="Arial"/>
                        </a:rPr>
                        <a:t>Price </a:t>
                      </a:r>
                      <a:endParaRPr sz="1100" b="1" i="0" u="none" strike="noStrike" cap="none">
                        <a:solidFill>
                          <a:srgbClr val="002060"/>
                        </a:solidFill>
                        <a:latin typeface="Georgia"/>
                        <a:ea typeface="Advent Pro"/>
                        <a:cs typeface="Arial"/>
                        <a:sym typeface="Advent Pro"/>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4"/>
                    </a:solidFill>
                  </a:tcPr>
                </a:tc>
                <a:tc>
                  <a:txBody>
                    <a:bodyPr/>
                    <a:lstStyle/>
                    <a:p>
                      <a:pPr marL="0" lvl="0" indent="0" algn="ctr">
                        <a:spcBef>
                          <a:spcPts val="0"/>
                        </a:spcBef>
                        <a:spcAft>
                          <a:spcPts val="0"/>
                        </a:spcAft>
                        <a:buNone/>
                      </a:pPr>
                      <a:r>
                        <a:rPr lang="en" sz="1100" b="0" i="0" u="none" strike="noStrike" noProof="0">
                          <a:solidFill>
                            <a:srgbClr val="002060"/>
                          </a:solidFill>
                          <a:latin typeface="Georgia"/>
                        </a:rPr>
                        <a:t>higher price/quality tier brand</a:t>
                      </a:r>
                      <a:endParaRPr lang="en" sz="1100">
                        <a:solidFill>
                          <a:srgbClr val="002060"/>
                        </a:solidFill>
                        <a:latin typeface="Georgia"/>
                        <a:ea typeface="Albert Sans"/>
                        <a:cs typeface="Albert Sans"/>
                        <a:sym typeface="Albert San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4"/>
                    </a:solidFill>
                  </a:tcPr>
                </a:tc>
                <a:tc>
                  <a:txBody>
                    <a:bodyPr/>
                    <a:lstStyle/>
                    <a:p>
                      <a:pPr marL="0" lvl="0" indent="0" algn="ctr">
                        <a:spcBef>
                          <a:spcPts val="0"/>
                        </a:spcBef>
                        <a:spcAft>
                          <a:spcPts val="0"/>
                        </a:spcAft>
                        <a:buNone/>
                      </a:pPr>
                      <a:r>
                        <a:rPr lang="en" sz="1100" b="0" i="0" u="none" strike="noStrike" noProof="0">
                          <a:solidFill>
                            <a:srgbClr val="002060"/>
                          </a:solidFill>
                          <a:latin typeface="Georgia"/>
                        </a:rPr>
                        <a:t>accessible prices</a:t>
                      </a:r>
                      <a:endParaRPr sz="1100">
                        <a:solidFill>
                          <a:srgbClr val="002060"/>
                        </a:solidFill>
                        <a:latin typeface="Georgia"/>
                        <a:sym typeface="Albert San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4"/>
                    </a:solidFill>
                  </a:tcPr>
                </a:tc>
                <a:tc>
                  <a:txBody>
                    <a:bodyPr/>
                    <a:lstStyle/>
                    <a:p>
                      <a:pPr marL="0" lvl="0" indent="0" algn="ctr">
                        <a:spcBef>
                          <a:spcPts val="0"/>
                        </a:spcBef>
                        <a:spcAft>
                          <a:spcPts val="0"/>
                        </a:spcAft>
                        <a:buNone/>
                      </a:pPr>
                      <a:r>
                        <a:rPr lang="en" sz="1100" b="0" i="0" u="none" strike="noStrike" noProof="0">
                          <a:solidFill>
                            <a:srgbClr val="002060"/>
                          </a:solidFill>
                          <a:latin typeface="Georgia"/>
                        </a:rPr>
                        <a:t>budget-friendly prices</a:t>
                      </a:r>
                      <a:endParaRPr lang="en" sz="1100" b="0" i="0" u="none" strike="noStrike" noProof="0">
                        <a:solidFill>
                          <a:srgbClr val="002060"/>
                        </a:solidFill>
                        <a:latin typeface="Georgia"/>
                        <a:sym typeface="Albert San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3"/>
                  </a:ext>
                </a:extLst>
              </a:tr>
              <a:tr h="734075">
                <a:tc>
                  <a:txBody>
                    <a:bodyPr/>
                    <a:lstStyle/>
                    <a:p>
                      <a:pPr marL="0" lvl="0" indent="0" algn="l">
                        <a:spcBef>
                          <a:spcPts val="0"/>
                        </a:spcBef>
                        <a:spcAft>
                          <a:spcPts val="0"/>
                        </a:spcAft>
                        <a:buNone/>
                      </a:pPr>
                      <a:r>
                        <a:rPr lang="en" sz="1100" b="1" i="0" u="none" strike="noStrike" noProof="0">
                          <a:solidFill>
                            <a:srgbClr val="002060"/>
                          </a:solidFill>
                          <a:latin typeface="Georgia"/>
                        </a:rPr>
                        <a:t>Luxury and Craftsmanship</a:t>
                      </a:r>
                      <a:endParaRPr sz="1100">
                        <a:solidFill>
                          <a:srgbClr val="002060"/>
                        </a:solidFill>
                        <a:latin typeface="Georgia"/>
                        <a:sym typeface="Advent Pro"/>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tc>
                  <a:txBody>
                    <a:bodyPr/>
                    <a:lstStyle/>
                    <a:p>
                      <a:pPr marL="0" lvl="0" indent="0" algn="ctr">
                        <a:spcBef>
                          <a:spcPts val="0"/>
                        </a:spcBef>
                        <a:spcAft>
                          <a:spcPts val="0"/>
                        </a:spcAft>
                        <a:buNone/>
                      </a:pPr>
                      <a:r>
                        <a:rPr lang="en" sz="1100" b="0" i="0" u="none" strike="noStrike" noProof="0">
                          <a:solidFill>
                            <a:srgbClr val="002060"/>
                          </a:solidFill>
                          <a:latin typeface="Georgia"/>
                        </a:rPr>
                        <a:t>luxurious materials and detailed craftsmanship, which justified its higher price points.</a:t>
                      </a:r>
                      <a:endParaRPr sz="1100">
                        <a:solidFill>
                          <a:srgbClr val="002060"/>
                        </a:solidFill>
                        <a:latin typeface="Georgia"/>
                        <a:sym typeface="Albert San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tc>
                  <a:txBody>
                    <a:bodyPr/>
                    <a:lstStyle/>
                    <a:p>
                      <a:pPr marL="0" lvl="0" indent="0" algn="ctr">
                        <a:spcBef>
                          <a:spcPts val="0"/>
                        </a:spcBef>
                        <a:spcAft>
                          <a:spcPts val="0"/>
                        </a:spcAft>
                        <a:buNone/>
                      </a:pPr>
                      <a:r>
                        <a:rPr lang="en" sz="1100" b="0" i="0" u="none" strike="noStrike" noProof="0">
                          <a:solidFill>
                            <a:srgbClr val="002060"/>
                          </a:solidFill>
                          <a:latin typeface="Georgia"/>
                        </a:rPr>
                        <a:t>classic, clean, and comfortable basics;</a:t>
                      </a:r>
                      <a:endParaRPr lang="en-US" sz="1100">
                        <a:solidFill>
                          <a:srgbClr val="002060"/>
                        </a:solidFill>
                        <a:latin typeface="Georgia"/>
                      </a:endParaRPr>
                    </a:p>
                    <a:p>
                      <a:pPr marL="0" lvl="0" indent="0" algn="ctr">
                        <a:spcBef>
                          <a:spcPts val="0"/>
                        </a:spcBef>
                        <a:spcAft>
                          <a:spcPts val="0"/>
                        </a:spcAft>
                        <a:buNone/>
                      </a:pPr>
                      <a:r>
                        <a:rPr lang="en" sz="1100" b="0" i="0" u="none" strike="noStrike" noProof="0">
                          <a:solidFill>
                            <a:srgbClr val="002060"/>
                          </a:solidFill>
                          <a:latin typeface="Georgia"/>
                        </a:rPr>
                        <a:t>simplicity </a:t>
                      </a:r>
                      <a:endParaRPr lang="en-US" sz="1100">
                        <a:solidFill>
                          <a:srgbClr val="002060"/>
                        </a:solidFill>
                        <a:latin typeface="Georgia"/>
                        <a:sym typeface="Albert San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tc>
                  <a:txBody>
                    <a:bodyPr/>
                    <a:lstStyle/>
                    <a:p>
                      <a:pPr marL="0" lvl="0" indent="0" algn="ctr">
                        <a:spcBef>
                          <a:spcPts val="0"/>
                        </a:spcBef>
                        <a:spcAft>
                          <a:spcPts val="0"/>
                        </a:spcAft>
                        <a:buNone/>
                      </a:pPr>
                      <a:r>
                        <a:rPr lang="en" sz="1100" b="0" i="0" u="none" strike="noStrike" noProof="0" dirty="0">
                          <a:solidFill>
                            <a:srgbClr val="002060"/>
                          </a:solidFill>
                          <a:latin typeface="Georgia"/>
                        </a:rPr>
                        <a:t>No luxury element</a:t>
                      </a:r>
                    </a:p>
                    <a:p>
                      <a:pPr marL="0" lvl="0" indent="0" algn="ctr">
                        <a:spcBef>
                          <a:spcPts val="0"/>
                        </a:spcBef>
                        <a:spcAft>
                          <a:spcPts val="0"/>
                        </a:spcAft>
                        <a:buNone/>
                      </a:pPr>
                      <a:r>
                        <a:rPr lang="en" sz="1100" b="0" i="0" u="none" strike="noStrike" noProof="0" dirty="0">
                          <a:solidFill>
                            <a:srgbClr val="002060"/>
                          </a:solidFill>
                          <a:latin typeface="Georgia"/>
                        </a:rPr>
                        <a:t>Fast fashion</a:t>
                      </a:r>
                    </a:p>
                    <a:p>
                      <a:pPr marL="0" lvl="0" indent="0" algn="ctr">
                        <a:spcBef>
                          <a:spcPts val="0"/>
                        </a:spcBef>
                        <a:spcAft>
                          <a:spcPts val="0"/>
                        </a:spcAft>
                        <a:buNone/>
                      </a:pPr>
                      <a:r>
                        <a:rPr lang="en" sz="1100" b="0" i="0" u="none" strike="noStrike" noProof="0" dirty="0">
                          <a:solidFill>
                            <a:srgbClr val="002060"/>
                          </a:solidFill>
                          <a:latin typeface="Georgia"/>
                        </a:rPr>
                        <a:t>Discount segment</a:t>
                      </a: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4"/>
                  </a:ext>
                </a:extLst>
              </a:tr>
            </a:tbl>
          </a:graphicData>
        </a:graphic>
      </p:graphicFrame>
      <p:pic>
        <p:nvPicPr>
          <p:cNvPr id="4" name="Graphic 3">
            <a:extLst>
              <a:ext uri="{FF2B5EF4-FFF2-40B4-BE49-F238E27FC236}">
                <a16:creationId xmlns:a16="http://schemas.microsoft.com/office/drawing/2014/main" id="{18499D31-A6DD-55D8-76C8-ABE2F6F1AA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736157"/>
            <a:ext cx="1877251" cy="4073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FE5283-B009-4EE3-A9B2-2F7A4D62AD40}"/>
              </a:ext>
            </a:extLst>
          </p:cNvPr>
          <p:cNvSpPr/>
          <p:nvPr/>
        </p:nvSpPr>
        <p:spPr>
          <a:xfrm>
            <a:off x="464768" y="207583"/>
            <a:ext cx="8020873" cy="369332"/>
          </a:xfrm>
          <a:prstGeom prst="rect">
            <a:avLst/>
          </a:prstGeom>
        </p:spPr>
        <p:txBody>
          <a:bodyPr wrap="square" lIns="0" tIns="0" rIns="0" bIns="0" anchor="t">
            <a:spAutoFit/>
          </a:bodyPr>
          <a:lstStyle/>
          <a:p>
            <a:pPr algn="ctr" defTabSz="685800">
              <a:buClr>
                <a:schemeClr val="dk1"/>
              </a:buClr>
              <a:buSzPts val="3400"/>
              <a:defRPr/>
            </a:pPr>
            <a:r>
              <a:rPr lang="en-US" sz="2400" b="1" dirty="0">
                <a:solidFill>
                  <a:srgbClr val="002060"/>
                </a:solidFill>
                <a:latin typeface="Georgia"/>
                <a:sym typeface="Advent Pro"/>
              </a:rPr>
              <a:t>Brand differentiation within Gap Inc. </a:t>
            </a:r>
            <a:endParaRPr lang="en-US" sz="2400" b="1" dirty="0">
              <a:solidFill>
                <a:srgbClr val="002060"/>
              </a:solidFill>
              <a:latin typeface="Georgia"/>
            </a:endParaRPr>
          </a:p>
        </p:txBody>
      </p:sp>
      <p:pic>
        <p:nvPicPr>
          <p:cNvPr id="2" name="Picture 1">
            <a:extLst>
              <a:ext uri="{FF2B5EF4-FFF2-40B4-BE49-F238E27FC236}">
                <a16:creationId xmlns:a16="http://schemas.microsoft.com/office/drawing/2014/main" id="{92610F9A-D91E-6EA2-16BE-164BEDF4222D}"/>
              </a:ext>
            </a:extLst>
          </p:cNvPr>
          <p:cNvPicPr>
            <a:picLocks noChangeAspect="1"/>
          </p:cNvPicPr>
          <p:nvPr/>
        </p:nvPicPr>
        <p:blipFill>
          <a:blip r:embed="rId2"/>
          <a:stretch>
            <a:fillRect/>
          </a:stretch>
        </p:blipFill>
        <p:spPr>
          <a:xfrm>
            <a:off x="5845401" y="939441"/>
            <a:ext cx="3060157" cy="1470870"/>
          </a:xfrm>
          <a:prstGeom prst="rect">
            <a:avLst/>
          </a:prstGeom>
        </p:spPr>
      </p:pic>
      <p:pic>
        <p:nvPicPr>
          <p:cNvPr id="3" name="Picture 2">
            <a:extLst>
              <a:ext uri="{FF2B5EF4-FFF2-40B4-BE49-F238E27FC236}">
                <a16:creationId xmlns:a16="http://schemas.microsoft.com/office/drawing/2014/main" id="{D4CAF288-D576-8C1C-5BB2-5475F3B84F44}"/>
              </a:ext>
            </a:extLst>
          </p:cNvPr>
          <p:cNvPicPr>
            <a:picLocks noChangeAspect="1"/>
          </p:cNvPicPr>
          <p:nvPr/>
        </p:nvPicPr>
        <p:blipFill>
          <a:blip r:embed="rId3"/>
          <a:stretch>
            <a:fillRect/>
          </a:stretch>
        </p:blipFill>
        <p:spPr>
          <a:xfrm>
            <a:off x="5841683" y="2617291"/>
            <a:ext cx="3060473" cy="1562028"/>
          </a:xfrm>
          <a:prstGeom prst="rect">
            <a:avLst/>
          </a:prstGeom>
        </p:spPr>
      </p:pic>
      <p:pic>
        <p:nvPicPr>
          <p:cNvPr id="7" name="Graphic 6">
            <a:extLst>
              <a:ext uri="{FF2B5EF4-FFF2-40B4-BE49-F238E27FC236}">
                <a16:creationId xmlns:a16="http://schemas.microsoft.com/office/drawing/2014/main" id="{D205C485-A6C0-D82C-C546-83D57299E3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4736157"/>
            <a:ext cx="1877251" cy="407343"/>
          </a:xfrm>
          <a:prstGeom prst="rect">
            <a:avLst/>
          </a:prstGeom>
        </p:spPr>
      </p:pic>
      <p:pic>
        <p:nvPicPr>
          <p:cNvPr id="6" name="Picture 5">
            <a:extLst>
              <a:ext uri="{FF2B5EF4-FFF2-40B4-BE49-F238E27FC236}">
                <a16:creationId xmlns:a16="http://schemas.microsoft.com/office/drawing/2014/main" id="{DF3BA26A-64B5-E8C9-B3A4-92C455B196FD}"/>
              </a:ext>
            </a:extLst>
          </p:cNvPr>
          <p:cNvPicPr>
            <a:picLocks noChangeAspect="1"/>
          </p:cNvPicPr>
          <p:nvPr/>
        </p:nvPicPr>
        <p:blipFill>
          <a:blip r:embed="rId6"/>
          <a:stretch>
            <a:fillRect/>
          </a:stretch>
        </p:blipFill>
        <p:spPr>
          <a:xfrm rot="5400000">
            <a:off x="1416579" y="-12368"/>
            <a:ext cx="3239879" cy="5143500"/>
          </a:xfrm>
          <a:prstGeom prst="rect">
            <a:avLst/>
          </a:prstGeom>
        </p:spPr>
      </p:pic>
    </p:spTree>
    <p:extLst>
      <p:ext uri="{BB962C8B-B14F-4D97-AF65-F5344CB8AC3E}">
        <p14:creationId xmlns:p14="http://schemas.microsoft.com/office/powerpoint/2010/main" val="1956739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A1E2F4-A8AD-F2B5-07D3-C742DDF4069E}"/>
              </a:ext>
            </a:extLst>
          </p:cNvPr>
          <p:cNvSpPr txBox="1"/>
          <p:nvPr/>
        </p:nvSpPr>
        <p:spPr>
          <a:xfrm>
            <a:off x="967131" y="1528865"/>
            <a:ext cx="7417609" cy="646331"/>
          </a:xfrm>
          <a:prstGeom prst="rect">
            <a:avLst/>
          </a:prstGeom>
          <a:noFill/>
          <a:ln>
            <a:solidFill>
              <a:srgbClr val="0020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b="1" dirty="0">
                <a:solidFill>
                  <a:srgbClr val="002060"/>
                </a:solidFill>
                <a:latin typeface="Georgia"/>
              </a:rPr>
              <a:t>Better Served:</a:t>
            </a:r>
            <a:r>
              <a:rPr lang="en-US" sz="1200" dirty="0">
                <a:solidFill>
                  <a:srgbClr val="002060"/>
                </a:solidFill>
                <a:latin typeface="Georgia"/>
              </a:rPr>
              <a:t> Both </a:t>
            </a:r>
            <a:r>
              <a:rPr lang="en-US" sz="1200" b="1" dirty="0">
                <a:solidFill>
                  <a:schemeClr val="tx1"/>
                </a:solidFill>
                <a:latin typeface="Georgia"/>
              </a:rPr>
              <a:t>"Gap" and "Old Navy"</a:t>
            </a:r>
            <a:r>
              <a:rPr lang="en-US" sz="1200" dirty="0">
                <a:solidFill>
                  <a:srgbClr val="002060"/>
                </a:solidFill>
                <a:latin typeface="Georgia"/>
              </a:rPr>
              <a:t> seem to be </a:t>
            </a:r>
            <a:r>
              <a:rPr lang="en-US" sz="1200" b="1" dirty="0">
                <a:solidFill>
                  <a:schemeClr val="tx1"/>
                </a:solidFill>
                <a:latin typeface="Georgia"/>
              </a:rPr>
              <a:t>better served by a big data approach</a:t>
            </a:r>
            <a:r>
              <a:rPr lang="en-US" sz="1200" dirty="0">
                <a:solidFill>
                  <a:srgbClr val="002060"/>
                </a:solidFill>
                <a:latin typeface="Georgia"/>
              </a:rPr>
              <a:t>. Given their broader target audiences and varied price points, there are potentially more data points to analyze, leading to richer insights</a:t>
            </a:r>
            <a:endParaRPr lang="en-US" sz="1200" dirty="0">
              <a:latin typeface="Georgia"/>
            </a:endParaRPr>
          </a:p>
        </p:txBody>
      </p:sp>
      <p:sp>
        <p:nvSpPr>
          <p:cNvPr id="3" name="TextBox 2">
            <a:extLst>
              <a:ext uri="{FF2B5EF4-FFF2-40B4-BE49-F238E27FC236}">
                <a16:creationId xmlns:a16="http://schemas.microsoft.com/office/drawing/2014/main" id="{D978807E-D210-7821-20E5-33928CB46983}"/>
              </a:ext>
            </a:extLst>
          </p:cNvPr>
          <p:cNvSpPr txBox="1"/>
          <p:nvPr/>
        </p:nvSpPr>
        <p:spPr>
          <a:xfrm>
            <a:off x="938091" y="196641"/>
            <a:ext cx="68023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rgbClr val="002060"/>
                </a:solidFill>
                <a:latin typeface="Georgia"/>
              </a:rPr>
              <a:t>Does the big data approach work for all 3?</a:t>
            </a:r>
          </a:p>
        </p:txBody>
      </p:sp>
      <p:sp>
        <p:nvSpPr>
          <p:cNvPr id="5" name="TextBox 4">
            <a:extLst>
              <a:ext uri="{FF2B5EF4-FFF2-40B4-BE49-F238E27FC236}">
                <a16:creationId xmlns:a16="http://schemas.microsoft.com/office/drawing/2014/main" id="{8A9D3B52-BD19-58E5-B6CF-CCB3059B64E3}"/>
              </a:ext>
            </a:extLst>
          </p:cNvPr>
          <p:cNvSpPr txBox="1"/>
          <p:nvPr/>
        </p:nvSpPr>
        <p:spPr>
          <a:xfrm>
            <a:off x="6598663" y="185377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23BFAC36-1697-662D-E574-7DC9F038342D}"/>
              </a:ext>
            </a:extLst>
          </p:cNvPr>
          <p:cNvSpPr txBox="1"/>
          <p:nvPr/>
        </p:nvSpPr>
        <p:spPr>
          <a:xfrm>
            <a:off x="968828" y="3314699"/>
            <a:ext cx="7418614" cy="1015663"/>
          </a:xfrm>
          <a:prstGeom prst="rect">
            <a:avLst/>
          </a:prstGeom>
          <a:noFill/>
          <a:ln>
            <a:solidFill>
              <a:srgbClr val="0020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b="1" dirty="0">
                <a:solidFill>
                  <a:srgbClr val="002060"/>
                </a:solidFill>
                <a:latin typeface="Georgia"/>
              </a:rPr>
              <a:t>Conclusion:</a:t>
            </a:r>
            <a:r>
              <a:rPr lang="en-US" sz="1200" dirty="0">
                <a:solidFill>
                  <a:srgbClr val="002060"/>
                </a:solidFill>
                <a:latin typeface="Georgia"/>
              </a:rPr>
              <a:t> While all three brands can benefit from a big data approach, the application and focus might differ based on their target audience, price range, and style. The broader the audience and product range, the more diverse data there will be, making big data approaches even more valuable. However, even for niche markets, big data can provide deep insights into specific segments, making it a valuable tool for all three brands</a:t>
            </a:r>
            <a:endParaRPr lang="en-US" sz="1200" dirty="0">
              <a:latin typeface="Georgia"/>
            </a:endParaRPr>
          </a:p>
        </p:txBody>
      </p:sp>
      <p:sp>
        <p:nvSpPr>
          <p:cNvPr id="7" name="TextBox 6">
            <a:extLst>
              <a:ext uri="{FF2B5EF4-FFF2-40B4-BE49-F238E27FC236}">
                <a16:creationId xmlns:a16="http://schemas.microsoft.com/office/drawing/2014/main" id="{AB4BE0E2-D07E-AA32-42F3-B0E7501F7DBB}"/>
              </a:ext>
            </a:extLst>
          </p:cNvPr>
          <p:cNvSpPr txBox="1"/>
          <p:nvPr/>
        </p:nvSpPr>
        <p:spPr>
          <a:xfrm>
            <a:off x="968829" y="2318658"/>
            <a:ext cx="7418612" cy="830997"/>
          </a:xfrm>
          <a:prstGeom prst="rect">
            <a:avLst/>
          </a:prstGeom>
          <a:noFill/>
          <a:ln>
            <a:solidFill>
              <a:srgbClr val="0020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b="1" dirty="0">
                <a:solidFill>
                  <a:srgbClr val="002060"/>
                </a:solidFill>
                <a:latin typeface="Georgia"/>
              </a:rPr>
              <a:t>Worse Served</a:t>
            </a:r>
            <a:r>
              <a:rPr lang="en-US" sz="1200" dirty="0">
                <a:solidFill>
                  <a:srgbClr val="002060"/>
                </a:solidFill>
                <a:latin typeface="Georgia"/>
              </a:rPr>
              <a:t>: </a:t>
            </a:r>
            <a:r>
              <a:rPr lang="en-US" sz="1200" b="1" i="1" dirty="0">
                <a:solidFill>
                  <a:schemeClr val="tx1"/>
                </a:solidFill>
                <a:latin typeface="Georgia"/>
              </a:rPr>
              <a:t>"Banana Republic"</a:t>
            </a:r>
            <a:r>
              <a:rPr lang="en-US" sz="1200" dirty="0">
                <a:solidFill>
                  <a:srgbClr val="002060"/>
                </a:solidFill>
                <a:latin typeface="Georgia"/>
              </a:rPr>
              <a:t> might be </a:t>
            </a:r>
            <a:r>
              <a:rPr lang="en-US" sz="1200" b="1" i="1" dirty="0">
                <a:solidFill>
                  <a:schemeClr val="tx1"/>
                </a:solidFill>
                <a:latin typeface="Georgia"/>
              </a:rPr>
              <a:t>slightly less served</a:t>
            </a:r>
            <a:r>
              <a:rPr lang="en-US" sz="1200" dirty="0">
                <a:solidFill>
                  <a:srgbClr val="002060"/>
                </a:solidFill>
                <a:latin typeface="Georgia"/>
              </a:rPr>
              <a:t> by this strategy due to its niche target audience. However, this doesn't mean big data isn't useful for them. Instead, the approach might need to be more tailored, focusing on detailed segmentation and deeper insights into the upscale and professional demographics' preferences</a:t>
            </a:r>
            <a:endParaRPr lang="en-US" sz="1200" dirty="0">
              <a:latin typeface="Georgia"/>
            </a:endParaRPr>
          </a:p>
        </p:txBody>
      </p:sp>
      <p:sp>
        <p:nvSpPr>
          <p:cNvPr id="8" name="TextBox 7">
            <a:extLst>
              <a:ext uri="{FF2B5EF4-FFF2-40B4-BE49-F238E27FC236}">
                <a16:creationId xmlns:a16="http://schemas.microsoft.com/office/drawing/2014/main" id="{A75C260E-22C7-FEBC-7ABA-C8F6C51B9CD3}"/>
              </a:ext>
            </a:extLst>
          </p:cNvPr>
          <p:cNvSpPr txBox="1"/>
          <p:nvPr/>
        </p:nvSpPr>
        <p:spPr>
          <a:xfrm>
            <a:off x="930726" y="658585"/>
            <a:ext cx="74567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i="1">
                <a:solidFill>
                  <a:srgbClr val="002060"/>
                </a:solidFill>
                <a:latin typeface="Georgia"/>
                <a:cs typeface="Times New Roman"/>
              </a:rPr>
              <a:t>Each brand under Gap Inc. has its unique identity, target audience, and positioning while big data can provide insights across the board, its effectiveness might vary</a:t>
            </a:r>
            <a:endParaRPr lang="en-US" sz="1200">
              <a:solidFill>
                <a:srgbClr val="002060"/>
              </a:solidFill>
              <a:latin typeface="Georgia"/>
              <a:cs typeface="Times New Roman"/>
            </a:endParaRPr>
          </a:p>
          <a:p>
            <a:pPr algn="just"/>
            <a:endParaRPr lang="en-US" sz="1200">
              <a:latin typeface="Georgia"/>
            </a:endParaRPr>
          </a:p>
        </p:txBody>
      </p:sp>
      <p:pic>
        <p:nvPicPr>
          <p:cNvPr id="11" name="Graphic 10">
            <a:extLst>
              <a:ext uri="{FF2B5EF4-FFF2-40B4-BE49-F238E27FC236}">
                <a16:creationId xmlns:a16="http://schemas.microsoft.com/office/drawing/2014/main" id="{7ACA361C-10E1-3351-FD43-259F3BFD76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6157"/>
            <a:ext cx="1877251" cy="407343"/>
          </a:xfrm>
          <a:prstGeom prst="rect">
            <a:avLst/>
          </a:prstGeom>
        </p:spPr>
      </p:pic>
    </p:spTree>
    <p:extLst>
      <p:ext uri="{BB962C8B-B14F-4D97-AF65-F5344CB8AC3E}">
        <p14:creationId xmlns:p14="http://schemas.microsoft.com/office/powerpoint/2010/main" val="1289447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164" y="280316"/>
            <a:ext cx="8285672" cy="483125"/>
          </a:xfrm>
        </p:spPr>
        <p:txBody>
          <a:bodyPr/>
          <a:lstStyle/>
          <a:p>
            <a:pPr algn="ctr" defTabSz="685800">
              <a:lnSpc>
                <a:spcPct val="90000"/>
              </a:lnSpc>
              <a:spcBef>
                <a:spcPct val="0"/>
              </a:spcBef>
            </a:pPr>
            <a:r>
              <a:rPr lang="en-ID" sz="2400" b="1" kern="1200" dirty="0">
                <a:solidFill>
                  <a:srgbClr val="002060"/>
                </a:solidFill>
                <a:latin typeface="Georgia"/>
                <a:ea typeface="+mj-ea"/>
                <a:cs typeface="Times New Roman"/>
              </a:rPr>
              <a:t>Balancing Art and Science in Marketing</a:t>
            </a:r>
            <a:endParaRPr lang="en-US" sz="2400" b="1" kern="1200" dirty="0">
              <a:solidFill>
                <a:srgbClr val="002060"/>
              </a:solidFill>
              <a:latin typeface="Georgia"/>
              <a:ea typeface="+mj-ea"/>
              <a:cs typeface="Times New Roman"/>
            </a:endParaRPr>
          </a:p>
        </p:txBody>
      </p:sp>
      <p:sp>
        <p:nvSpPr>
          <p:cNvPr id="539" name="Freeform 538"/>
          <p:cNvSpPr/>
          <p:nvPr/>
        </p:nvSpPr>
        <p:spPr>
          <a:xfrm>
            <a:off x="1611190" y="3506264"/>
            <a:ext cx="3316899" cy="1134480"/>
          </a:xfrm>
          <a:custGeom>
            <a:avLst/>
            <a:gdLst>
              <a:gd name="connsiteX0" fmla="*/ 0 w 4422532"/>
              <a:gd name="connsiteY0" fmla="*/ 0 h 1512640"/>
              <a:gd name="connsiteX1" fmla="*/ 4422531 w 4422532"/>
              <a:gd name="connsiteY1" fmla="*/ 0 h 1512640"/>
              <a:gd name="connsiteX2" fmla="*/ 4422531 w 4422532"/>
              <a:gd name="connsiteY2" fmla="*/ 826834 h 1512640"/>
              <a:gd name="connsiteX3" fmla="*/ 4422532 w 4422532"/>
              <a:gd name="connsiteY3" fmla="*/ 826840 h 1512640"/>
              <a:gd name="connsiteX4" fmla="*/ 4422531 w 4422532"/>
              <a:gd name="connsiteY4" fmla="*/ 826846 h 1512640"/>
              <a:gd name="connsiteX5" fmla="*/ 4422531 w 4422532"/>
              <a:gd name="connsiteY5" fmla="*/ 848624 h 1512640"/>
              <a:gd name="connsiteX6" fmla="*/ 4418985 w 4422532"/>
              <a:gd name="connsiteY6" fmla="*/ 848624 h 1512640"/>
              <a:gd name="connsiteX7" fmla="*/ 4411116 w 4422532"/>
              <a:gd name="connsiteY7" fmla="*/ 896959 h 1512640"/>
              <a:gd name="connsiteX8" fmla="*/ 2211266 w 4422532"/>
              <a:gd name="connsiteY8" fmla="*/ 1512640 h 1512640"/>
              <a:gd name="connsiteX9" fmla="*/ 11417 w 4422532"/>
              <a:gd name="connsiteY9" fmla="*/ 896959 h 1512640"/>
              <a:gd name="connsiteX10" fmla="*/ 3547 w 4422532"/>
              <a:gd name="connsiteY10" fmla="*/ 848624 h 1512640"/>
              <a:gd name="connsiteX11" fmla="*/ 0 w 4422532"/>
              <a:gd name="connsiteY11" fmla="*/ 848624 h 1512640"/>
              <a:gd name="connsiteX12" fmla="*/ 0 w 4422532"/>
              <a:gd name="connsiteY12" fmla="*/ 826840 h 15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2532" h="1512640">
                <a:moveTo>
                  <a:pt x="0" y="0"/>
                </a:moveTo>
                <a:lnTo>
                  <a:pt x="4422531" y="0"/>
                </a:lnTo>
                <a:lnTo>
                  <a:pt x="4422531" y="826834"/>
                </a:lnTo>
                <a:lnTo>
                  <a:pt x="4422532" y="826840"/>
                </a:lnTo>
                <a:lnTo>
                  <a:pt x="4422531" y="826846"/>
                </a:lnTo>
                <a:lnTo>
                  <a:pt x="4422531" y="848624"/>
                </a:lnTo>
                <a:lnTo>
                  <a:pt x="4418985" y="848624"/>
                </a:lnTo>
                <a:lnTo>
                  <a:pt x="4411116" y="896959"/>
                </a:lnTo>
                <a:cubicBezTo>
                  <a:pt x="4297877" y="1242778"/>
                  <a:pt x="3356186" y="1512640"/>
                  <a:pt x="2211266" y="1512640"/>
                </a:cubicBezTo>
                <a:cubicBezTo>
                  <a:pt x="1066346" y="1512640"/>
                  <a:pt x="124656" y="1242778"/>
                  <a:pt x="11417" y="896959"/>
                </a:cubicBezTo>
                <a:lnTo>
                  <a:pt x="3547" y="848624"/>
                </a:lnTo>
                <a:lnTo>
                  <a:pt x="0" y="848624"/>
                </a:lnTo>
                <a:lnTo>
                  <a:pt x="0" y="826840"/>
                </a:lnTo>
                <a:close/>
              </a:path>
            </a:pathLst>
          </a:custGeom>
          <a:solidFill>
            <a:srgbClr val="FF4633"/>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0" name="Oval 179"/>
          <p:cNvSpPr/>
          <p:nvPr/>
        </p:nvSpPr>
        <p:spPr>
          <a:xfrm>
            <a:off x="1611191" y="3608394"/>
            <a:ext cx="3316898" cy="1028700"/>
          </a:xfrm>
          <a:prstGeom prst="ellipse">
            <a:avLst/>
          </a:prstGeom>
          <a:solidFill>
            <a:schemeClr val="tx1">
              <a:alpha val="11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38" name="Freeform 537"/>
          <p:cNvSpPr/>
          <p:nvPr/>
        </p:nvSpPr>
        <p:spPr>
          <a:xfrm>
            <a:off x="4215911" y="3506264"/>
            <a:ext cx="3316899" cy="1134480"/>
          </a:xfrm>
          <a:custGeom>
            <a:avLst/>
            <a:gdLst>
              <a:gd name="connsiteX0" fmla="*/ 0 w 4422532"/>
              <a:gd name="connsiteY0" fmla="*/ 0 h 1512640"/>
              <a:gd name="connsiteX1" fmla="*/ 4422531 w 4422532"/>
              <a:gd name="connsiteY1" fmla="*/ 0 h 1512640"/>
              <a:gd name="connsiteX2" fmla="*/ 4422531 w 4422532"/>
              <a:gd name="connsiteY2" fmla="*/ 826834 h 1512640"/>
              <a:gd name="connsiteX3" fmla="*/ 4422532 w 4422532"/>
              <a:gd name="connsiteY3" fmla="*/ 826840 h 1512640"/>
              <a:gd name="connsiteX4" fmla="*/ 4422531 w 4422532"/>
              <a:gd name="connsiteY4" fmla="*/ 826846 h 1512640"/>
              <a:gd name="connsiteX5" fmla="*/ 4422531 w 4422532"/>
              <a:gd name="connsiteY5" fmla="*/ 848624 h 1512640"/>
              <a:gd name="connsiteX6" fmla="*/ 4418985 w 4422532"/>
              <a:gd name="connsiteY6" fmla="*/ 848624 h 1512640"/>
              <a:gd name="connsiteX7" fmla="*/ 4411116 w 4422532"/>
              <a:gd name="connsiteY7" fmla="*/ 896959 h 1512640"/>
              <a:gd name="connsiteX8" fmla="*/ 2211266 w 4422532"/>
              <a:gd name="connsiteY8" fmla="*/ 1512640 h 1512640"/>
              <a:gd name="connsiteX9" fmla="*/ 11417 w 4422532"/>
              <a:gd name="connsiteY9" fmla="*/ 896959 h 1512640"/>
              <a:gd name="connsiteX10" fmla="*/ 3547 w 4422532"/>
              <a:gd name="connsiteY10" fmla="*/ 848624 h 1512640"/>
              <a:gd name="connsiteX11" fmla="*/ 0 w 4422532"/>
              <a:gd name="connsiteY11" fmla="*/ 848624 h 1512640"/>
              <a:gd name="connsiteX12" fmla="*/ 0 w 4422532"/>
              <a:gd name="connsiteY12" fmla="*/ 826840 h 15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2532" h="1512640">
                <a:moveTo>
                  <a:pt x="0" y="0"/>
                </a:moveTo>
                <a:lnTo>
                  <a:pt x="4422531" y="0"/>
                </a:lnTo>
                <a:lnTo>
                  <a:pt x="4422531" y="826834"/>
                </a:lnTo>
                <a:lnTo>
                  <a:pt x="4422532" y="826840"/>
                </a:lnTo>
                <a:lnTo>
                  <a:pt x="4422531" y="826846"/>
                </a:lnTo>
                <a:lnTo>
                  <a:pt x="4422531" y="848624"/>
                </a:lnTo>
                <a:lnTo>
                  <a:pt x="4418985" y="848624"/>
                </a:lnTo>
                <a:lnTo>
                  <a:pt x="4411116" y="896959"/>
                </a:lnTo>
                <a:cubicBezTo>
                  <a:pt x="4297877" y="1242778"/>
                  <a:pt x="3356186" y="1512640"/>
                  <a:pt x="2211266" y="1512640"/>
                </a:cubicBezTo>
                <a:cubicBezTo>
                  <a:pt x="1066346" y="1512640"/>
                  <a:pt x="124656" y="1242778"/>
                  <a:pt x="11417" y="896959"/>
                </a:cubicBezTo>
                <a:lnTo>
                  <a:pt x="3547" y="848624"/>
                </a:lnTo>
                <a:lnTo>
                  <a:pt x="0" y="848624"/>
                </a:lnTo>
                <a:lnTo>
                  <a:pt x="0" y="826840"/>
                </a:lnTo>
                <a:close/>
              </a:path>
            </a:pathLst>
          </a:custGeom>
          <a:solidFill>
            <a:srgbClr val="FEB602"/>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37" name="Oval 336"/>
          <p:cNvSpPr/>
          <p:nvPr/>
        </p:nvSpPr>
        <p:spPr>
          <a:xfrm>
            <a:off x="4215912" y="3608394"/>
            <a:ext cx="3316898" cy="1028700"/>
          </a:xfrm>
          <a:prstGeom prst="ellipse">
            <a:avLst/>
          </a:prstGeom>
          <a:solidFill>
            <a:schemeClr val="tx1">
              <a:alpha val="11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40" name="Freeform 539"/>
          <p:cNvSpPr/>
          <p:nvPr/>
        </p:nvSpPr>
        <p:spPr>
          <a:xfrm>
            <a:off x="4215912" y="3510734"/>
            <a:ext cx="712178" cy="937719"/>
          </a:xfrm>
          <a:custGeom>
            <a:avLst/>
            <a:gdLst>
              <a:gd name="connsiteX0" fmla="*/ 0 w 949571"/>
              <a:gd name="connsiteY0" fmla="*/ 0 h 1250292"/>
              <a:gd name="connsiteX1" fmla="*/ 949570 w 949571"/>
              <a:gd name="connsiteY1" fmla="*/ 0 h 1250292"/>
              <a:gd name="connsiteX2" fmla="*/ 949570 w 949571"/>
              <a:gd name="connsiteY2" fmla="*/ 826834 h 1250292"/>
              <a:gd name="connsiteX3" fmla="*/ 949571 w 949571"/>
              <a:gd name="connsiteY3" fmla="*/ 826840 h 1250292"/>
              <a:gd name="connsiteX4" fmla="*/ 949570 w 949571"/>
              <a:gd name="connsiteY4" fmla="*/ 826846 h 1250292"/>
              <a:gd name="connsiteX5" fmla="*/ 949570 w 949571"/>
              <a:gd name="connsiteY5" fmla="*/ 848624 h 1250292"/>
              <a:gd name="connsiteX6" fmla="*/ 946024 w 949571"/>
              <a:gd name="connsiteY6" fmla="*/ 848624 h 1250292"/>
              <a:gd name="connsiteX7" fmla="*/ 938155 w 949571"/>
              <a:gd name="connsiteY7" fmla="*/ 896959 h 1250292"/>
              <a:gd name="connsiteX8" fmla="*/ 494229 w 949571"/>
              <a:gd name="connsiteY8" fmla="*/ 1243736 h 1250292"/>
              <a:gd name="connsiteX9" fmla="*/ 474786 w 949571"/>
              <a:gd name="connsiteY9" fmla="*/ 1250292 h 1250292"/>
              <a:gd name="connsiteX10" fmla="*/ 455343 w 949571"/>
              <a:gd name="connsiteY10" fmla="*/ 1243736 h 1250292"/>
              <a:gd name="connsiteX11" fmla="*/ 11417 w 949571"/>
              <a:gd name="connsiteY11" fmla="*/ 896959 h 1250292"/>
              <a:gd name="connsiteX12" fmla="*/ 3547 w 949571"/>
              <a:gd name="connsiteY12" fmla="*/ 848624 h 1250292"/>
              <a:gd name="connsiteX13" fmla="*/ 0 w 949571"/>
              <a:gd name="connsiteY13" fmla="*/ 848624 h 1250292"/>
              <a:gd name="connsiteX14" fmla="*/ 0 w 949571"/>
              <a:gd name="connsiteY14" fmla="*/ 826840 h 125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9571" h="1250292">
                <a:moveTo>
                  <a:pt x="0" y="0"/>
                </a:moveTo>
                <a:lnTo>
                  <a:pt x="949570" y="0"/>
                </a:lnTo>
                <a:lnTo>
                  <a:pt x="949570" y="826834"/>
                </a:lnTo>
                <a:lnTo>
                  <a:pt x="949571" y="826840"/>
                </a:lnTo>
                <a:lnTo>
                  <a:pt x="949570" y="826846"/>
                </a:lnTo>
                <a:lnTo>
                  <a:pt x="949570" y="848624"/>
                </a:lnTo>
                <a:lnTo>
                  <a:pt x="946024" y="848624"/>
                </a:lnTo>
                <a:lnTo>
                  <a:pt x="938155" y="896959"/>
                </a:lnTo>
                <a:cubicBezTo>
                  <a:pt x="895691" y="1026641"/>
                  <a:pt x="736725" y="1145642"/>
                  <a:pt x="494229" y="1243736"/>
                </a:cubicBezTo>
                <a:lnTo>
                  <a:pt x="474786" y="1250292"/>
                </a:lnTo>
                <a:lnTo>
                  <a:pt x="455343" y="1243736"/>
                </a:lnTo>
                <a:cubicBezTo>
                  <a:pt x="212848" y="1145642"/>
                  <a:pt x="53882" y="1026641"/>
                  <a:pt x="11417" y="896959"/>
                </a:cubicBezTo>
                <a:lnTo>
                  <a:pt x="3547" y="848624"/>
                </a:lnTo>
                <a:lnTo>
                  <a:pt x="0" y="848624"/>
                </a:lnTo>
                <a:lnTo>
                  <a:pt x="0" y="826840"/>
                </a:lnTo>
                <a:close/>
              </a:path>
            </a:pathLst>
          </a:custGeom>
          <a:solidFill>
            <a:srgbClr val="203E7A"/>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 name="Oval 2"/>
          <p:cNvSpPr/>
          <p:nvPr/>
        </p:nvSpPr>
        <p:spPr>
          <a:xfrm>
            <a:off x="1611191" y="2967478"/>
            <a:ext cx="3316898" cy="1028700"/>
          </a:xfrm>
          <a:prstGeom prst="ellipse">
            <a:avLst/>
          </a:prstGeom>
          <a:solidFill>
            <a:srgbClr val="FF5E4C"/>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Times New Roman" panose="02020603050405020304" pitchFamily="18" charset="0"/>
                <a:cs typeface="Times New Roman" panose="02020603050405020304" pitchFamily="18" charset="0"/>
              </a:rPr>
              <a:t>Science</a:t>
            </a:r>
          </a:p>
        </p:txBody>
      </p:sp>
      <p:sp>
        <p:nvSpPr>
          <p:cNvPr id="7" name="Oval 6"/>
          <p:cNvSpPr/>
          <p:nvPr/>
        </p:nvSpPr>
        <p:spPr>
          <a:xfrm>
            <a:off x="4215912" y="2967478"/>
            <a:ext cx="3316898" cy="1028700"/>
          </a:xfrm>
          <a:prstGeom prst="ellipse">
            <a:avLst/>
          </a:prstGeom>
          <a:solidFill>
            <a:srgbClr val="FECA4A"/>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Times New Roman" panose="02020603050405020304" pitchFamily="18" charset="0"/>
                <a:cs typeface="Times New Roman" panose="02020603050405020304" pitchFamily="18" charset="0"/>
              </a:rPr>
              <a:t>Art</a:t>
            </a:r>
          </a:p>
        </p:txBody>
      </p:sp>
      <p:sp>
        <p:nvSpPr>
          <p:cNvPr id="10" name="Freeform 9"/>
          <p:cNvSpPr/>
          <p:nvPr/>
        </p:nvSpPr>
        <p:spPr>
          <a:xfrm>
            <a:off x="4215912" y="3166865"/>
            <a:ext cx="712178" cy="629925"/>
          </a:xfrm>
          <a:custGeom>
            <a:avLst/>
            <a:gdLst>
              <a:gd name="connsiteX0" fmla="*/ 474786 w 949571"/>
              <a:gd name="connsiteY0" fmla="*/ 0 h 839900"/>
              <a:gd name="connsiteX1" fmla="*/ 571922 w 949571"/>
              <a:gd name="connsiteY1" fmla="*/ 36513 h 839900"/>
              <a:gd name="connsiteX2" fmla="*/ 949571 w 949571"/>
              <a:gd name="connsiteY2" fmla="*/ 419950 h 839900"/>
              <a:gd name="connsiteX3" fmla="*/ 571922 w 949571"/>
              <a:gd name="connsiteY3" fmla="*/ 803387 h 839900"/>
              <a:gd name="connsiteX4" fmla="*/ 474786 w 949571"/>
              <a:gd name="connsiteY4" fmla="*/ 839900 h 839900"/>
              <a:gd name="connsiteX5" fmla="*/ 377650 w 949571"/>
              <a:gd name="connsiteY5" fmla="*/ 803387 h 839900"/>
              <a:gd name="connsiteX6" fmla="*/ 0 w 949571"/>
              <a:gd name="connsiteY6" fmla="*/ 419950 h 839900"/>
              <a:gd name="connsiteX7" fmla="*/ 377650 w 949571"/>
              <a:gd name="connsiteY7" fmla="*/ 36513 h 83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571" h="839900">
                <a:moveTo>
                  <a:pt x="474786" y="0"/>
                </a:moveTo>
                <a:lnTo>
                  <a:pt x="571922" y="36513"/>
                </a:lnTo>
                <a:cubicBezTo>
                  <a:pt x="810350" y="145967"/>
                  <a:pt x="949571" y="277916"/>
                  <a:pt x="949571" y="419950"/>
                </a:cubicBezTo>
                <a:cubicBezTo>
                  <a:pt x="949571" y="561984"/>
                  <a:pt x="810350" y="693933"/>
                  <a:pt x="571922" y="803387"/>
                </a:cubicBezTo>
                <a:lnTo>
                  <a:pt x="474786" y="839900"/>
                </a:lnTo>
                <a:lnTo>
                  <a:pt x="377650" y="803387"/>
                </a:lnTo>
                <a:cubicBezTo>
                  <a:pt x="139222" y="693933"/>
                  <a:pt x="0" y="561984"/>
                  <a:pt x="0" y="419950"/>
                </a:cubicBezTo>
                <a:cubicBezTo>
                  <a:pt x="0" y="277916"/>
                  <a:pt x="139222" y="145967"/>
                  <a:pt x="377650" y="36513"/>
                </a:cubicBezTo>
                <a:close/>
              </a:path>
            </a:pathLst>
          </a:custGeom>
          <a:solidFill>
            <a:srgbClr val="294F9E"/>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06" name="TextBox 505"/>
          <p:cNvSpPr txBox="1"/>
          <p:nvPr/>
        </p:nvSpPr>
        <p:spPr>
          <a:xfrm>
            <a:off x="112878" y="1144911"/>
            <a:ext cx="1835130" cy="184666"/>
          </a:xfrm>
          <a:prstGeom prst="rect">
            <a:avLst/>
          </a:prstGeom>
          <a:noFill/>
        </p:spPr>
        <p:txBody>
          <a:bodyPr wrap="square" lIns="0" tIns="0" rIns="0" bIns="0" rtlCol="0">
            <a:spAutoFit/>
          </a:bodyPr>
          <a:lstStyle/>
          <a:p>
            <a:pPr algn="r"/>
            <a:r>
              <a:rPr lang="da-DK" sz="1200" b="1">
                <a:solidFill>
                  <a:srgbClr val="FF4633"/>
                </a:solidFill>
                <a:latin typeface="Times New Roman" panose="02020603050405020304" pitchFamily="18" charset="0"/>
                <a:cs typeface="Times New Roman" panose="02020603050405020304" pitchFamily="18" charset="0"/>
              </a:rPr>
              <a:t>Customer </a:t>
            </a:r>
            <a:r>
              <a:rPr lang="da-DK" sz="1200" b="1" err="1">
                <a:solidFill>
                  <a:srgbClr val="FF4633"/>
                </a:solidFill>
                <a:latin typeface="Times New Roman" panose="02020603050405020304" pitchFamily="18" charset="0"/>
                <a:cs typeface="Times New Roman" panose="02020603050405020304" pitchFamily="18" charset="0"/>
              </a:rPr>
              <a:t>Segmentation</a:t>
            </a:r>
            <a:endParaRPr lang="en-US" sz="1200" b="1">
              <a:solidFill>
                <a:srgbClr val="FF4633"/>
              </a:solidFill>
              <a:latin typeface="Times New Roman" panose="02020603050405020304" pitchFamily="18" charset="0"/>
              <a:cs typeface="Times New Roman" panose="02020603050405020304" pitchFamily="18" charset="0"/>
            </a:endParaRPr>
          </a:p>
        </p:txBody>
      </p:sp>
      <p:sp>
        <p:nvSpPr>
          <p:cNvPr id="507" name="TextBox 506"/>
          <p:cNvSpPr txBox="1"/>
          <p:nvPr/>
        </p:nvSpPr>
        <p:spPr>
          <a:xfrm>
            <a:off x="7310481" y="1126929"/>
            <a:ext cx="1760007" cy="184666"/>
          </a:xfrm>
          <a:prstGeom prst="rect">
            <a:avLst/>
          </a:prstGeom>
          <a:noFill/>
        </p:spPr>
        <p:txBody>
          <a:bodyPr wrap="square" lIns="0" tIns="0" rIns="0" bIns="0" rtlCol="0">
            <a:spAutoFit/>
          </a:bodyPr>
          <a:lstStyle/>
          <a:p>
            <a:r>
              <a:rPr lang="da-DK" sz="1200" b="1" err="1">
                <a:solidFill>
                  <a:srgbClr val="FECA4A"/>
                </a:solidFill>
                <a:latin typeface="Times New Roman" panose="02020603050405020304" pitchFamily="18" charset="0"/>
                <a:cs typeface="Times New Roman" panose="02020603050405020304" pitchFamily="18" charset="0"/>
              </a:rPr>
              <a:t>Creates</a:t>
            </a:r>
            <a:r>
              <a:rPr lang="da-DK" sz="1200" b="1">
                <a:solidFill>
                  <a:srgbClr val="FECA4A"/>
                </a:solidFill>
                <a:latin typeface="Times New Roman" panose="02020603050405020304" pitchFamily="18" charset="0"/>
                <a:cs typeface="Times New Roman" panose="02020603050405020304" pitchFamily="18" charset="0"/>
              </a:rPr>
              <a:t> Trend</a:t>
            </a:r>
            <a:endParaRPr lang="en-US" sz="1200" b="1">
              <a:solidFill>
                <a:srgbClr val="FECA4A"/>
              </a:solidFill>
              <a:latin typeface="Times New Roman" panose="02020603050405020304" pitchFamily="18" charset="0"/>
              <a:cs typeface="Times New Roman" panose="02020603050405020304" pitchFamily="18" charset="0"/>
            </a:endParaRPr>
          </a:p>
        </p:txBody>
      </p:sp>
      <p:grpSp>
        <p:nvGrpSpPr>
          <p:cNvPr id="1455" name="Group 1454"/>
          <p:cNvGrpSpPr/>
          <p:nvPr/>
        </p:nvGrpSpPr>
        <p:grpSpPr>
          <a:xfrm>
            <a:off x="1974653" y="1554777"/>
            <a:ext cx="1076010" cy="1837168"/>
            <a:chOff x="2886471" y="1964881"/>
            <a:chExt cx="2209404" cy="2209404"/>
          </a:xfrm>
        </p:grpSpPr>
        <p:cxnSp>
          <p:nvCxnSpPr>
            <p:cNvPr id="1454" name="Straight Connector 1453"/>
            <p:cNvCxnSpPr/>
            <p:nvPr/>
          </p:nvCxnSpPr>
          <p:spPr>
            <a:xfrm flipV="1">
              <a:off x="5095875" y="1964881"/>
              <a:ext cx="0" cy="2209404"/>
            </a:xfrm>
            <a:prstGeom prst="line">
              <a:avLst/>
            </a:prstGeom>
            <a:ln>
              <a:solidFill>
                <a:srgbClr val="FF5E4C"/>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rot="5400000" flipV="1">
              <a:off x="3991173" y="860179"/>
              <a:ext cx="0" cy="2209404"/>
            </a:xfrm>
            <a:prstGeom prst="line">
              <a:avLst/>
            </a:prstGeom>
            <a:ln>
              <a:solidFill>
                <a:srgbClr val="FF5E4C"/>
              </a:solidFill>
            </a:ln>
          </p:spPr>
          <p:style>
            <a:lnRef idx="1">
              <a:schemeClr val="accent1"/>
            </a:lnRef>
            <a:fillRef idx="0">
              <a:schemeClr val="accent1"/>
            </a:fillRef>
            <a:effectRef idx="0">
              <a:schemeClr val="accent1"/>
            </a:effectRef>
            <a:fontRef idx="minor">
              <a:schemeClr val="tx1"/>
            </a:fontRef>
          </p:style>
        </p:cxnSp>
      </p:grpSp>
      <p:cxnSp>
        <p:nvCxnSpPr>
          <p:cNvPr id="517" name="Straight Connector 516"/>
          <p:cNvCxnSpPr>
            <a:cxnSpLocks/>
          </p:cNvCxnSpPr>
          <p:nvPr/>
        </p:nvCxnSpPr>
        <p:spPr>
          <a:xfrm flipH="1" flipV="1">
            <a:off x="4562750" y="2319788"/>
            <a:ext cx="1" cy="1184109"/>
          </a:xfrm>
          <a:prstGeom prst="line">
            <a:avLst/>
          </a:prstGeom>
          <a:ln>
            <a:solidFill>
              <a:srgbClr val="294F9E"/>
            </a:solidFill>
          </a:ln>
        </p:spPr>
        <p:style>
          <a:lnRef idx="1">
            <a:schemeClr val="accent1"/>
          </a:lnRef>
          <a:fillRef idx="0">
            <a:schemeClr val="accent1"/>
          </a:fillRef>
          <a:effectRef idx="0">
            <a:schemeClr val="accent1"/>
          </a:effectRef>
          <a:fontRef idx="minor">
            <a:schemeClr val="tx1"/>
          </a:fontRef>
        </p:style>
      </p:cxnSp>
      <p:grpSp>
        <p:nvGrpSpPr>
          <p:cNvPr id="522" name="Group 521"/>
          <p:cNvGrpSpPr/>
          <p:nvPr/>
        </p:nvGrpSpPr>
        <p:grpSpPr>
          <a:xfrm flipH="1">
            <a:off x="5865326" y="1266626"/>
            <a:ext cx="1381430" cy="1841971"/>
            <a:chOff x="2886471" y="1964881"/>
            <a:chExt cx="2209404" cy="2209404"/>
          </a:xfrm>
        </p:grpSpPr>
        <p:cxnSp>
          <p:nvCxnSpPr>
            <p:cNvPr id="523" name="Straight Connector 522"/>
            <p:cNvCxnSpPr/>
            <p:nvPr/>
          </p:nvCxnSpPr>
          <p:spPr>
            <a:xfrm flipV="1">
              <a:off x="5095875" y="1964881"/>
              <a:ext cx="0" cy="2209404"/>
            </a:xfrm>
            <a:prstGeom prst="line">
              <a:avLst/>
            </a:prstGeom>
            <a:ln>
              <a:solidFill>
                <a:srgbClr val="FECA4A"/>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rot="5400000" flipV="1">
              <a:off x="3991173" y="860179"/>
              <a:ext cx="0" cy="2209404"/>
            </a:xfrm>
            <a:prstGeom prst="line">
              <a:avLst/>
            </a:prstGeom>
            <a:ln>
              <a:solidFill>
                <a:srgbClr val="FECA4A"/>
              </a:solidFill>
            </a:ln>
          </p:spPr>
          <p:style>
            <a:lnRef idx="1">
              <a:schemeClr val="accent1"/>
            </a:lnRef>
            <a:fillRef idx="0">
              <a:schemeClr val="accent1"/>
            </a:fillRef>
            <a:effectRef idx="0">
              <a:schemeClr val="accent1"/>
            </a:effectRef>
            <a:fontRef idx="minor">
              <a:schemeClr val="tx1"/>
            </a:fontRef>
          </p:style>
        </p:cxnSp>
      </p:grpSp>
      <p:grpSp>
        <p:nvGrpSpPr>
          <p:cNvPr id="1461" name="Group 1460"/>
          <p:cNvGrpSpPr/>
          <p:nvPr/>
        </p:nvGrpSpPr>
        <p:grpSpPr>
          <a:xfrm>
            <a:off x="4446138" y="2319788"/>
            <a:ext cx="233224" cy="233224"/>
            <a:chOff x="5876763" y="2727163"/>
            <a:chExt cx="438474" cy="438474"/>
          </a:xfrm>
        </p:grpSpPr>
        <p:sp>
          <p:nvSpPr>
            <p:cNvPr id="1458" name="Oval 1457"/>
            <p:cNvSpPr/>
            <p:nvPr/>
          </p:nvSpPr>
          <p:spPr>
            <a:xfrm>
              <a:off x="5876763" y="2727163"/>
              <a:ext cx="438474" cy="438474"/>
            </a:xfrm>
            <a:prstGeom prst="ellipse">
              <a:avLst/>
            </a:prstGeom>
            <a:noFill/>
            <a:ln w="6350">
              <a:solidFill>
                <a:srgbClr val="294F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28" name="Oval 527"/>
            <p:cNvSpPr/>
            <p:nvPr/>
          </p:nvSpPr>
          <p:spPr>
            <a:xfrm>
              <a:off x="5960269" y="2810669"/>
              <a:ext cx="271462" cy="271462"/>
            </a:xfrm>
            <a:prstGeom prst="ellipse">
              <a:avLst/>
            </a:prstGeom>
            <a:solidFill>
              <a:srgbClr val="294F9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543" name="Group 542"/>
          <p:cNvGrpSpPr/>
          <p:nvPr/>
        </p:nvGrpSpPr>
        <p:grpSpPr>
          <a:xfrm>
            <a:off x="1977719" y="1158940"/>
            <a:ext cx="233224" cy="233224"/>
            <a:chOff x="5876763" y="2727163"/>
            <a:chExt cx="438474" cy="438474"/>
          </a:xfrm>
        </p:grpSpPr>
        <p:sp>
          <p:nvSpPr>
            <p:cNvPr id="544" name="Oval 543"/>
            <p:cNvSpPr/>
            <p:nvPr/>
          </p:nvSpPr>
          <p:spPr>
            <a:xfrm>
              <a:off x="5876763" y="2727163"/>
              <a:ext cx="438474" cy="438474"/>
            </a:xfrm>
            <a:prstGeom prst="ellipse">
              <a:avLst/>
            </a:prstGeom>
            <a:noFill/>
            <a:ln w="6350">
              <a:solidFill>
                <a:srgbClr val="FF5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45" name="Oval 544"/>
            <p:cNvSpPr/>
            <p:nvPr/>
          </p:nvSpPr>
          <p:spPr>
            <a:xfrm>
              <a:off x="5960269" y="2810669"/>
              <a:ext cx="271462" cy="271462"/>
            </a:xfrm>
            <a:prstGeom prst="ellipse">
              <a:avLst/>
            </a:prstGeom>
            <a:solidFill>
              <a:srgbClr val="FF5E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546" name="Group 545"/>
          <p:cNvGrpSpPr/>
          <p:nvPr/>
        </p:nvGrpSpPr>
        <p:grpSpPr>
          <a:xfrm>
            <a:off x="6999922" y="1159044"/>
            <a:ext cx="233224" cy="233224"/>
            <a:chOff x="5876763" y="2727163"/>
            <a:chExt cx="438474" cy="438474"/>
          </a:xfrm>
        </p:grpSpPr>
        <p:sp>
          <p:nvSpPr>
            <p:cNvPr id="547" name="Oval 546"/>
            <p:cNvSpPr/>
            <p:nvPr/>
          </p:nvSpPr>
          <p:spPr>
            <a:xfrm>
              <a:off x="5876763" y="2727163"/>
              <a:ext cx="438474" cy="438474"/>
            </a:xfrm>
            <a:prstGeom prst="ellipse">
              <a:avLst/>
            </a:prstGeom>
            <a:noFill/>
            <a:ln w="6350">
              <a:solidFill>
                <a:srgbClr val="FECA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48" name="Oval 547"/>
            <p:cNvSpPr/>
            <p:nvPr/>
          </p:nvSpPr>
          <p:spPr>
            <a:xfrm>
              <a:off x="5960269" y="2810669"/>
              <a:ext cx="271462" cy="271462"/>
            </a:xfrm>
            <a:prstGeom prst="ellipse">
              <a:avLst/>
            </a:prstGeom>
            <a:solidFill>
              <a:srgbClr val="FECA4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552" name="TextBox 551"/>
          <p:cNvSpPr txBox="1"/>
          <p:nvPr/>
        </p:nvSpPr>
        <p:spPr>
          <a:xfrm>
            <a:off x="3682745" y="1144910"/>
            <a:ext cx="1760007" cy="1107996"/>
          </a:xfrm>
          <a:prstGeom prst="rect">
            <a:avLst/>
          </a:prstGeom>
          <a:noFill/>
        </p:spPr>
        <p:txBody>
          <a:bodyPr wrap="square" lIns="0" tIns="0" rIns="0" bIns="0" rtlCol="0" anchor="t">
            <a:spAutoFit/>
          </a:bodyPr>
          <a:lstStyle/>
          <a:p>
            <a:pPr algn="ctr"/>
            <a:r>
              <a:rPr lang="da-DK" sz="1200" b="1">
                <a:solidFill>
                  <a:srgbClr val="002060"/>
                </a:solidFill>
                <a:latin typeface="+mj-lt"/>
              </a:rPr>
              <a:t>Art + Science</a:t>
            </a:r>
          </a:p>
          <a:p>
            <a:pPr algn="ctr"/>
            <a:r>
              <a:rPr lang="da-DK" sz="1200" b="1">
                <a:solidFill>
                  <a:srgbClr val="002060"/>
                </a:solidFill>
                <a:latin typeface="+mj-lt"/>
              </a:rPr>
              <a:t>Balance of </a:t>
            </a:r>
            <a:r>
              <a:rPr lang="da-DK" sz="1200" b="1" err="1">
                <a:solidFill>
                  <a:srgbClr val="002060"/>
                </a:solidFill>
                <a:latin typeface="+mj-lt"/>
              </a:rPr>
              <a:t>creativity</a:t>
            </a:r>
            <a:r>
              <a:rPr lang="da-DK" sz="1200" b="1">
                <a:solidFill>
                  <a:srgbClr val="002060"/>
                </a:solidFill>
                <a:latin typeface="+mj-lt"/>
              </a:rPr>
              <a:t> with data-driven decisions </a:t>
            </a:r>
            <a:r>
              <a:rPr lang="da-DK" sz="1200" b="1" err="1">
                <a:solidFill>
                  <a:srgbClr val="002060"/>
                </a:solidFill>
                <a:latin typeface="+mj-lt"/>
              </a:rPr>
              <a:t>enhance</a:t>
            </a:r>
            <a:r>
              <a:rPr lang="da-DK" sz="1200" b="1">
                <a:solidFill>
                  <a:srgbClr val="002060"/>
                </a:solidFill>
                <a:latin typeface="+mj-lt"/>
              </a:rPr>
              <a:t> </a:t>
            </a:r>
            <a:r>
              <a:rPr lang="da-DK" sz="1200" b="1" err="1">
                <a:solidFill>
                  <a:srgbClr val="002060"/>
                </a:solidFill>
                <a:latin typeface="+mj-lt"/>
              </a:rPr>
              <a:t>customer</a:t>
            </a:r>
            <a:r>
              <a:rPr lang="da-DK" sz="1200" b="1">
                <a:solidFill>
                  <a:srgbClr val="002060"/>
                </a:solidFill>
                <a:latin typeface="+mj-lt"/>
              </a:rPr>
              <a:t> </a:t>
            </a:r>
            <a:r>
              <a:rPr lang="da-DK" sz="1200" b="1" err="1">
                <a:solidFill>
                  <a:srgbClr val="002060"/>
                </a:solidFill>
                <a:latin typeface="+mj-lt"/>
              </a:rPr>
              <a:t>experience</a:t>
            </a:r>
            <a:r>
              <a:rPr lang="da-DK" sz="1200" b="1">
                <a:solidFill>
                  <a:srgbClr val="002060"/>
                </a:solidFill>
                <a:latin typeface="+mj-lt"/>
              </a:rPr>
              <a:t> and drive </a:t>
            </a:r>
            <a:r>
              <a:rPr lang="da-DK" sz="1200" b="1" err="1">
                <a:solidFill>
                  <a:srgbClr val="002060"/>
                </a:solidFill>
                <a:latin typeface="+mj-lt"/>
              </a:rPr>
              <a:t>growth</a:t>
            </a:r>
            <a:endParaRPr lang="da-DK" sz="1200" b="1">
              <a:solidFill>
                <a:srgbClr val="002060"/>
              </a:solidFill>
              <a:latin typeface="+mj-lt"/>
            </a:endParaRPr>
          </a:p>
        </p:txBody>
      </p:sp>
      <p:grpSp>
        <p:nvGrpSpPr>
          <p:cNvPr id="5" name="Group 4">
            <a:extLst>
              <a:ext uri="{FF2B5EF4-FFF2-40B4-BE49-F238E27FC236}">
                <a16:creationId xmlns:a16="http://schemas.microsoft.com/office/drawing/2014/main" id="{7CAEEF2F-92AC-F654-0589-2A8027A98A8D}"/>
              </a:ext>
            </a:extLst>
          </p:cNvPr>
          <p:cNvGrpSpPr/>
          <p:nvPr/>
        </p:nvGrpSpPr>
        <p:grpSpPr>
          <a:xfrm>
            <a:off x="2004447" y="2470411"/>
            <a:ext cx="274795" cy="1326379"/>
            <a:chOff x="2886471" y="1964881"/>
            <a:chExt cx="2209404" cy="2209404"/>
          </a:xfrm>
        </p:grpSpPr>
        <p:cxnSp>
          <p:nvCxnSpPr>
            <p:cNvPr id="6" name="Straight Connector 5">
              <a:extLst>
                <a:ext uri="{FF2B5EF4-FFF2-40B4-BE49-F238E27FC236}">
                  <a16:creationId xmlns:a16="http://schemas.microsoft.com/office/drawing/2014/main" id="{0CFE8E06-E68B-45DD-3998-7F1B4C94711E}"/>
                </a:ext>
              </a:extLst>
            </p:cNvPr>
            <p:cNvCxnSpPr/>
            <p:nvPr/>
          </p:nvCxnSpPr>
          <p:spPr>
            <a:xfrm flipV="1">
              <a:off x="5095875" y="1964881"/>
              <a:ext cx="0" cy="2209404"/>
            </a:xfrm>
            <a:prstGeom prst="line">
              <a:avLst/>
            </a:prstGeom>
            <a:ln>
              <a:solidFill>
                <a:srgbClr val="FF5E4C"/>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3F775B4-8E5D-1456-B1DD-16D8CE53A23B}"/>
                </a:ext>
              </a:extLst>
            </p:cNvPr>
            <p:cNvCxnSpPr/>
            <p:nvPr/>
          </p:nvCxnSpPr>
          <p:spPr>
            <a:xfrm rot="5400000" flipV="1">
              <a:off x="3991173" y="860179"/>
              <a:ext cx="0" cy="2209404"/>
            </a:xfrm>
            <a:prstGeom prst="line">
              <a:avLst/>
            </a:prstGeom>
            <a:ln>
              <a:solidFill>
                <a:srgbClr val="FF5E4C"/>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1536FAD0-0A79-5C5F-B92E-4BF7937F3BEE}"/>
              </a:ext>
            </a:extLst>
          </p:cNvPr>
          <p:cNvGrpSpPr/>
          <p:nvPr/>
        </p:nvGrpSpPr>
        <p:grpSpPr>
          <a:xfrm>
            <a:off x="1990795" y="1703697"/>
            <a:ext cx="233224" cy="233224"/>
            <a:chOff x="5876763" y="2727163"/>
            <a:chExt cx="438474" cy="438474"/>
          </a:xfrm>
        </p:grpSpPr>
        <p:sp>
          <p:nvSpPr>
            <p:cNvPr id="11" name="Oval 10">
              <a:extLst>
                <a:ext uri="{FF2B5EF4-FFF2-40B4-BE49-F238E27FC236}">
                  <a16:creationId xmlns:a16="http://schemas.microsoft.com/office/drawing/2014/main" id="{7838DB4F-622E-24FC-E465-8CC20F6283E5}"/>
                </a:ext>
              </a:extLst>
            </p:cNvPr>
            <p:cNvSpPr/>
            <p:nvPr/>
          </p:nvSpPr>
          <p:spPr>
            <a:xfrm>
              <a:off x="5876763" y="2727163"/>
              <a:ext cx="438474" cy="438474"/>
            </a:xfrm>
            <a:prstGeom prst="ellipse">
              <a:avLst/>
            </a:prstGeom>
            <a:noFill/>
            <a:ln w="6350">
              <a:solidFill>
                <a:srgbClr val="FF5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618CFA8B-839A-4932-A212-ABE4D23DFC87}"/>
                </a:ext>
              </a:extLst>
            </p:cNvPr>
            <p:cNvSpPr/>
            <p:nvPr/>
          </p:nvSpPr>
          <p:spPr>
            <a:xfrm>
              <a:off x="5960269" y="2810669"/>
              <a:ext cx="271462" cy="271462"/>
            </a:xfrm>
            <a:prstGeom prst="ellipse">
              <a:avLst/>
            </a:prstGeom>
            <a:solidFill>
              <a:srgbClr val="FF5E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14" name="TextBox 13">
            <a:extLst>
              <a:ext uri="{FF2B5EF4-FFF2-40B4-BE49-F238E27FC236}">
                <a16:creationId xmlns:a16="http://schemas.microsoft.com/office/drawing/2014/main" id="{5A929599-8472-F303-3F81-F65A4035DD31}"/>
              </a:ext>
            </a:extLst>
          </p:cNvPr>
          <p:cNvSpPr txBox="1"/>
          <p:nvPr/>
        </p:nvSpPr>
        <p:spPr>
          <a:xfrm>
            <a:off x="-2624157" y="1378355"/>
            <a:ext cx="4628604" cy="276999"/>
          </a:xfrm>
          <a:prstGeom prst="rect">
            <a:avLst/>
          </a:prstGeom>
          <a:noFill/>
        </p:spPr>
        <p:txBody>
          <a:bodyPr wrap="square">
            <a:spAutoFit/>
          </a:bodyPr>
          <a:lstStyle/>
          <a:p>
            <a:pPr algn="r"/>
            <a:r>
              <a:rPr lang="da-DK" sz="1200" b="1">
                <a:solidFill>
                  <a:srgbClr val="FF4633"/>
                </a:solidFill>
                <a:latin typeface="Times New Roman" panose="02020603050405020304" pitchFamily="18" charset="0"/>
                <a:cs typeface="Times New Roman" panose="02020603050405020304" pitchFamily="18" charset="0"/>
              </a:rPr>
              <a:t>Customer </a:t>
            </a:r>
            <a:r>
              <a:rPr lang="da-DK" sz="1200" b="1" err="1">
                <a:solidFill>
                  <a:srgbClr val="FF4633"/>
                </a:solidFill>
                <a:latin typeface="Times New Roman" panose="02020603050405020304" pitchFamily="18" charset="0"/>
                <a:cs typeface="Times New Roman" panose="02020603050405020304" pitchFamily="18" charset="0"/>
              </a:rPr>
              <a:t>Targeting</a:t>
            </a:r>
            <a:endParaRPr lang="en-US" sz="1200" b="1">
              <a:solidFill>
                <a:srgbClr val="FF4633"/>
              </a:solidFill>
              <a:latin typeface="Times New Roman" panose="02020603050405020304" pitchFamily="18" charset="0"/>
              <a:cs typeface="Times New Roman" panose="02020603050405020304" pitchFamily="18" charset="0"/>
            </a:endParaRPr>
          </a:p>
        </p:txBody>
      </p:sp>
      <p:grpSp>
        <p:nvGrpSpPr>
          <p:cNvPr id="15" name="Group 14">
            <a:extLst>
              <a:ext uri="{FF2B5EF4-FFF2-40B4-BE49-F238E27FC236}">
                <a16:creationId xmlns:a16="http://schemas.microsoft.com/office/drawing/2014/main" id="{BBC866F3-D044-68B8-90A1-A2CEC94A503A}"/>
              </a:ext>
            </a:extLst>
          </p:cNvPr>
          <p:cNvGrpSpPr/>
          <p:nvPr/>
        </p:nvGrpSpPr>
        <p:grpSpPr>
          <a:xfrm>
            <a:off x="1961657" y="1264526"/>
            <a:ext cx="1513040" cy="1791243"/>
            <a:chOff x="2886471" y="1964881"/>
            <a:chExt cx="2209404" cy="2209404"/>
          </a:xfrm>
        </p:grpSpPr>
        <p:cxnSp>
          <p:nvCxnSpPr>
            <p:cNvPr id="16" name="Straight Connector 15">
              <a:extLst>
                <a:ext uri="{FF2B5EF4-FFF2-40B4-BE49-F238E27FC236}">
                  <a16:creationId xmlns:a16="http://schemas.microsoft.com/office/drawing/2014/main" id="{3597100D-855F-6564-1F15-3FB2A0B35A3C}"/>
                </a:ext>
              </a:extLst>
            </p:cNvPr>
            <p:cNvCxnSpPr/>
            <p:nvPr/>
          </p:nvCxnSpPr>
          <p:spPr>
            <a:xfrm flipV="1">
              <a:off x="5095875" y="1964881"/>
              <a:ext cx="0" cy="2209404"/>
            </a:xfrm>
            <a:prstGeom prst="line">
              <a:avLst/>
            </a:prstGeom>
            <a:ln>
              <a:solidFill>
                <a:srgbClr val="FF5E4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6870C8-575B-8CC8-5408-EA1D2C9D02AA}"/>
                </a:ext>
              </a:extLst>
            </p:cNvPr>
            <p:cNvCxnSpPr/>
            <p:nvPr/>
          </p:nvCxnSpPr>
          <p:spPr>
            <a:xfrm rot="5400000" flipV="1">
              <a:off x="3991173" y="860179"/>
              <a:ext cx="0" cy="2209404"/>
            </a:xfrm>
            <a:prstGeom prst="line">
              <a:avLst/>
            </a:prstGeom>
            <a:ln>
              <a:solidFill>
                <a:srgbClr val="FF5E4C"/>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F9F2DE50-1B27-C249-75B8-AC6E88DA22DD}"/>
              </a:ext>
            </a:extLst>
          </p:cNvPr>
          <p:cNvGrpSpPr/>
          <p:nvPr/>
        </p:nvGrpSpPr>
        <p:grpSpPr>
          <a:xfrm>
            <a:off x="1974861" y="1431291"/>
            <a:ext cx="233224" cy="233224"/>
            <a:chOff x="5876763" y="2727163"/>
            <a:chExt cx="438474" cy="438474"/>
          </a:xfrm>
        </p:grpSpPr>
        <p:sp>
          <p:nvSpPr>
            <p:cNvPr id="19" name="Oval 18">
              <a:extLst>
                <a:ext uri="{FF2B5EF4-FFF2-40B4-BE49-F238E27FC236}">
                  <a16:creationId xmlns:a16="http://schemas.microsoft.com/office/drawing/2014/main" id="{71E84169-350B-F723-36F3-7342710AF016}"/>
                </a:ext>
              </a:extLst>
            </p:cNvPr>
            <p:cNvSpPr/>
            <p:nvPr/>
          </p:nvSpPr>
          <p:spPr>
            <a:xfrm>
              <a:off x="5876763" y="2727163"/>
              <a:ext cx="438474" cy="438474"/>
            </a:xfrm>
            <a:prstGeom prst="ellipse">
              <a:avLst/>
            </a:prstGeom>
            <a:noFill/>
            <a:ln w="6350">
              <a:solidFill>
                <a:srgbClr val="FF5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Oval 19">
              <a:extLst>
                <a:ext uri="{FF2B5EF4-FFF2-40B4-BE49-F238E27FC236}">
                  <a16:creationId xmlns:a16="http://schemas.microsoft.com/office/drawing/2014/main" id="{E9344C4B-247A-8C17-6B9B-19DBC0F84E28}"/>
                </a:ext>
              </a:extLst>
            </p:cNvPr>
            <p:cNvSpPr/>
            <p:nvPr/>
          </p:nvSpPr>
          <p:spPr>
            <a:xfrm>
              <a:off x="5960269" y="2810669"/>
              <a:ext cx="271462" cy="271462"/>
            </a:xfrm>
            <a:prstGeom prst="ellipse">
              <a:avLst/>
            </a:prstGeom>
            <a:solidFill>
              <a:srgbClr val="FF5E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22" name="TextBox 21">
            <a:extLst>
              <a:ext uri="{FF2B5EF4-FFF2-40B4-BE49-F238E27FC236}">
                <a16:creationId xmlns:a16="http://schemas.microsoft.com/office/drawing/2014/main" id="{13B5BED2-60BE-3943-75A0-9DCE5790D472}"/>
              </a:ext>
            </a:extLst>
          </p:cNvPr>
          <p:cNvSpPr txBox="1"/>
          <p:nvPr/>
        </p:nvSpPr>
        <p:spPr>
          <a:xfrm>
            <a:off x="339142" y="1679090"/>
            <a:ext cx="1635033" cy="276999"/>
          </a:xfrm>
          <a:prstGeom prst="rect">
            <a:avLst/>
          </a:prstGeom>
          <a:noFill/>
        </p:spPr>
        <p:txBody>
          <a:bodyPr wrap="square">
            <a:spAutoFit/>
          </a:bodyPr>
          <a:lstStyle/>
          <a:p>
            <a:pPr algn="r"/>
            <a:r>
              <a:rPr lang="da-DK" sz="1200" b="1">
                <a:solidFill>
                  <a:srgbClr val="FF4633"/>
                </a:solidFill>
                <a:latin typeface="Times New Roman" panose="02020603050405020304" pitchFamily="18" charset="0"/>
                <a:cs typeface="Times New Roman" panose="02020603050405020304" pitchFamily="18" charset="0"/>
              </a:rPr>
              <a:t>Market Research</a:t>
            </a:r>
            <a:endParaRPr lang="en-US" sz="1200" b="1">
              <a:solidFill>
                <a:srgbClr val="FF4633"/>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1BD61DE1-34D2-E11F-967D-3DECAC32349D}"/>
              </a:ext>
            </a:extLst>
          </p:cNvPr>
          <p:cNvSpPr txBox="1"/>
          <p:nvPr/>
        </p:nvSpPr>
        <p:spPr>
          <a:xfrm>
            <a:off x="191026" y="2301668"/>
            <a:ext cx="1823131" cy="461665"/>
          </a:xfrm>
          <a:prstGeom prst="rect">
            <a:avLst/>
          </a:prstGeom>
          <a:noFill/>
        </p:spPr>
        <p:txBody>
          <a:bodyPr wrap="square">
            <a:spAutoFit/>
          </a:bodyPr>
          <a:lstStyle/>
          <a:p>
            <a:pPr algn="r"/>
            <a:r>
              <a:rPr lang="da-DK" sz="1200" b="1">
                <a:solidFill>
                  <a:srgbClr val="FF4633"/>
                </a:solidFill>
                <a:latin typeface="Times New Roman" panose="02020603050405020304" pitchFamily="18" charset="0"/>
                <a:cs typeface="Times New Roman" panose="02020603050405020304" pitchFamily="18" charset="0"/>
              </a:rPr>
              <a:t>New Business </a:t>
            </a:r>
            <a:r>
              <a:rPr lang="da-DK" sz="1200" b="1" err="1">
                <a:solidFill>
                  <a:srgbClr val="FF4633"/>
                </a:solidFill>
                <a:latin typeface="Times New Roman" panose="02020603050405020304" pitchFamily="18" charset="0"/>
                <a:cs typeface="Times New Roman" panose="02020603050405020304" pitchFamily="18" charset="0"/>
              </a:rPr>
              <a:t>Opportunities</a:t>
            </a:r>
            <a:endParaRPr lang="en-US" sz="1200" b="1">
              <a:solidFill>
                <a:srgbClr val="FF4633"/>
              </a:solidFill>
              <a:latin typeface="Times New Roman" panose="02020603050405020304" pitchFamily="18" charset="0"/>
              <a:cs typeface="Times New Roman" panose="02020603050405020304" pitchFamily="18" charset="0"/>
            </a:endParaRPr>
          </a:p>
        </p:txBody>
      </p:sp>
      <p:grpSp>
        <p:nvGrpSpPr>
          <p:cNvPr id="25" name="Group 24">
            <a:extLst>
              <a:ext uri="{FF2B5EF4-FFF2-40B4-BE49-F238E27FC236}">
                <a16:creationId xmlns:a16="http://schemas.microsoft.com/office/drawing/2014/main" id="{B78AAD17-39E7-C7AD-5E54-3B0222E917E7}"/>
              </a:ext>
            </a:extLst>
          </p:cNvPr>
          <p:cNvGrpSpPr/>
          <p:nvPr/>
        </p:nvGrpSpPr>
        <p:grpSpPr>
          <a:xfrm>
            <a:off x="1995993" y="2340999"/>
            <a:ext cx="233224" cy="233224"/>
            <a:chOff x="5876763" y="2727163"/>
            <a:chExt cx="438474" cy="438474"/>
          </a:xfrm>
        </p:grpSpPr>
        <p:sp>
          <p:nvSpPr>
            <p:cNvPr id="26" name="Oval 25">
              <a:extLst>
                <a:ext uri="{FF2B5EF4-FFF2-40B4-BE49-F238E27FC236}">
                  <a16:creationId xmlns:a16="http://schemas.microsoft.com/office/drawing/2014/main" id="{005CC068-69D8-EDF2-397F-AE2B9721F082}"/>
                </a:ext>
              </a:extLst>
            </p:cNvPr>
            <p:cNvSpPr/>
            <p:nvPr/>
          </p:nvSpPr>
          <p:spPr>
            <a:xfrm>
              <a:off x="5876763" y="2727163"/>
              <a:ext cx="438474" cy="438474"/>
            </a:xfrm>
            <a:prstGeom prst="ellipse">
              <a:avLst/>
            </a:prstGeom>
            <a:noFill/>
            <a:ln w="6350">
              <a:solidFill>
                <a:srgbClr val="FF5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 name="Oval 26">
              <a:extLst>
                <a:ext uri="{FF2B5EF4-FFF2-40B4-BE49-F238E27FC236}">
                  <a16:creationId xmlns:a16="http://schemas.microsoft.com/office/drawing/2014/main" id="{0623E3C4-7C1C-DC3D-06FE-41EA6BD2F589}"/>
                </a:ext>
              </a:extLst>
            </p:cNvPr>
            <p:cNvSpPr/>
            <p:nvPr/>
          </p:nvSpPr>
          <p:spPr>
            <a:xfrm>
              <a:off x="5960269" y="2810669"/>
              <a:ext cx="271462" cy="271462"/>
            </a:xfrm>
            <a:prstGeom prst="ellipse">
              <a:avLst/>
            </a:prstGeom>
            <a:solidFill>
              <a:srgbClr val="FF5E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28" name="Group 27">
            <a:extLst>
              <a:ext uri="{FF2B5EF4-FFF2-40B4-BE49-F238E27FC236}">
                <a16:creationId xmlns:a16="http://schemas.microsoft.com/office/drawing/2014/main" id="{BE2E720A-82B6-70FC-D082-35DF56D31275}"/>
              </a:ext>
            </a:extLst>
          </p:cNvPr>
          <p:cNvGrpSpPr/>
          <p:nvPr/>
        </p:nvGrpSpPr>
        <p:grpSpPr>
          <a:xfrm>
            <a:off x="1990736" y="2120634"/>
            <a:ext cx="537199" cy="940119"/>
            <a:chOff x="2886471" y="1964881"/>
            <a:chExt cx="2209404" cy="2209404"/>
          </a:xfrm>
        </p:grpSpPr>
        <p:cxnSp>
          <p:nvCxnSpPr>
            <p:cNvPr id="29" name="Straight Connector 28">
              <a:extLst>
                <a:ext uri="{FF2B5EF4-FFF2-40B4-BE49-F238E27FC236}">
                  <a16:creationId xmlns:a16="http://schemas.microsoft.com/office/drawing/2014/main" id="{1D4A1D9E-22AF-1DF4-1F8A-11998C00279F}"/>
                </a:ext>
              </a:extLst>
            </p:cNvPr>
            <p:cNvCxnSpPr/>
            <p:nvPr/>
          </p:nvCxnSpPr>
          <p:spPr>
            <a:xfrm flipV="1">
              <a:off x="5095875" y="1964881"/>
              <a:ext cx="0" cy="2209404"/>
            </a:xfrm>
            <a:prstGeom prst="line">
              <a:avLst/>
            </a:prstGeom>
            <a:ln>
              <a:solidFill>
                <a:srgbClr val="FF5E4C"/>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49BBFFB-ACA5-1409-9E23-427AACC3F8B7}"/>
                </a:ext>
              </a:extLst>
            </p:cNvPr>
            <p:cNvCxnSpPr/>
            <p:nvPr/>
          </p:nvCxnSpPr>
          <p:spPr>
            <a:xfrm rot="5400000" flipV="1">
              <a:off x="3991173" y="860179"/>
              <a:ext cx="0" cy="2209404"/>
            </a:xfrm>
            <a:prstGeom prst="line">
              <a:avLst/>
            </a:prstGeom>
            <a:ln>
              <a:solidFill>
                <a:srgbClr val="FF5E4C"/>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6E3A0711-27DF-959F-8FE6-F274DDB13B56}"/>
              </a:ext>
            </a:extLst>
          </p:cNvPr>
          <p:cNvSpPr txBox="1"/>
          <p:nvPr/>
        </p:nvSpPr>
        <p:spPr>
          <a:xfrm>
            <a:off x="-703794" y="1955434"/>
            <a:ext cx="2647105" cy="276999"/>
          </a:xfrm>
          <a:prstGeom prst="rect">
            <a:avLst/>
          </a:prstGeom>
          <a:noFill/>
        </p:spPr>
        <p:txBody>
          <a:bodyPr wrap="square">
            <a:spAutoFit/>
          </a:bodyPr>
          <a:lstStyle/>
          <a:p>
            <a:pPr algn="r"/>
            <a:r>
              <a:rPr lang="da-DK" sz="1200" b="1">
                <a:solidFill>
                  <a:srgbClr val="FF4633"/>
                </a:solidFill>
                <a:latin typeface="Times New Roman" panose="02020603050405020304" pitchFamily="18" charset="0"/>
                <a:cs typeface="Times New Roman" panose="02020603050405020304" pitchFamily="18" charset="0"/>
              </a:rPr>
              <a:t>Demand Forecast</a:t>
            </a:r>
            <a:endParaRPr lang="en-US" sz="1200" b="1">
              <a:solidFill>
                <a:srgbClr val="FF4633"/>
              </a:solidFill>
              <a:latin typeface="Times New Roman" panose="02020603050405020304" pitchFamily="18" charset="0"/>
              <a:cs typeface="Times New Roman" panose="02020603050405020304" pitchFamily="18" charset="0"/>
            </a:endParaRPr>
          </a:p>
        </p:txBody>
      </p:sp>
      <p:grpSp>
        <p:nvGrpSpPr>
          <p:cNvPr id="36" name="Group 35">
            <a:extLst>
              <a:ext uri="{FF2B5EF4-FFF2-40B4-BE49-F238E27FC236}">
                <a16:creationId xmlns:a16="http://schemas.microsoft.com/office/drawing/2014/main" id="{526AFB57-B42F-7A9D-ED67-A1B83D1F27A5}"/>
              </a:ext>
            </a:extLst>
          </p:cNvPr>
          <p:cNvGrpSpPr/>
          <p:nvPr/>
        </p:nvGrpSpPr>
        <p:grpSpPr>
          <a:xfrm>
            <a:off x="1997102" y="2013675"/>
            <a:ext cx="233224" cy="233224"/>
            <a:chOff x="5876763" y="2727163"/>
            <a:chExt cx="438474" cy="438474"/>
          </a:xfrm>
        </p:grpSpPr>
        <p:sp>
          <p:nvSpPr>
            <p:cNvPr id="37" name="Oval 36">
              <a:extLst>
                <a:ext uri="{FF2B5EF4-FFF2-40B4-BE49-F238E27FC236}">
                  <a16:creationId xmlns:a16="http://schemas.microsoft.com/office/drawing/2014/main" id="{27CBE3B6-4B3F-8ABD-794F-645453502C37}"/>
                </a:ext>
              </a:extLst>
            </p:cNvPr>
            <p:cNvSpPr/>
            <p:nvPr/>
          </p:nvSpPr>
          <p:spPr>
            <a:xfrm>
              <a:off x="5876763" y="2727163"/>
              <a:ext cx="438474" cy="438474"/>
            </a:xfrm>
            <a:prstGeom prst="ellipse">
              <a:avLst/>
            </a:prstGeom>
            <a:noFill/>
            <a:ln w="6350">
              <a:solidFill>
                <a:srgbClr val="FF5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8" name="Oval 37">
              <a:extLst>
                <a:ext uri="{FF2B5EF4-FFF2-40B4-BE49-F238E27FC236}">
                  <a16:creationId xmlns:a16="http://schemas.microsoft.com/office/drawing/2014/main" id="{8F0CD6EE-9C37-D882-6540-DE1A10BB980E}"/>
                </a:ext>
              </a:extLst>
            </p:cNvPr>
            <p:cNvSpPr/>
            <p:nvPr/>
          </p:nvSpPr>
          <p:spPr>
            <a:xfrm>
              <a:off x="5960269" y="2810669"/>
              <a:ext cx="271462" cy="271462"/>
            </a:xfrm>
            <a:prstGeom prst="ellipse">
              <a:avLst/>
            </a:prstGeom>
            <a:solidFill>
              <a:srgbClr val="FF5E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39" name="Group 38">
            <a:extLst>
              <a:ext uri="{FF2B5EF4-FFF2-40B4-BE49-F238E27FC236}">
                <a16:creationId xmlns:a16="http://schemas.microsoft.com/office/drawing/2014/main" id="{958ED06F-5C3E-C47F-DE33-67E774B3E191}"/>
              </a:ext>
            </a:extLst>
          </p:cNvPr>
          <p:cNvGrpSpPr/>
          <p:nvPr/>
        </p:nvGrpSpPr>
        <p:grpSpPr>
          <a:xfrm>
            <a:off x="2005038" y="1825855"/>
            <a:ext cx="722083" cy="1394587"/>
            <a:chOff x="2886471" y="1964881"/>
            <a:chExt cx="2209404" cy="2209404"/>
          </a:xfrm>
        </p:grpSpPr>
        <p:cxnSp>
          <p:nvCxnSpPr>
            <p:cNvPr id="40" name="Straight Connector 39">
              <a:extLst>
                <a:ext uri="{FF2B5EF4-FFF2-40B4-BE49-F238E27FC236}">
                  <a16:creationId xmlns:a16="http://schemas.microsoft.com/office/drawing/2014/main" id="{DA89B9F5-C1BA-13E7-44A7-6FA268FD1A16}"/>
                </a:ext>
              </a:extLst>
            </p:cNvPr>
            <p:cNvCxnSpPr/>
            <p:nvPr/>
          </p:nvCxnSpPr>
          <p:spPr>
            <a:xfrm flipV="1">
              <a:off x="5095875" y="1964881"/>
              <a:ext cx="0" cy="2209404"/>
            </a:xfrm>
            <a:prstGeom prst="line">
              <a:avLst/>
            </a:prstGeom>
            <a:ln>
              <a:solidFill>
                <a:srgbClr val="FF5E4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AAD357-33F4-C985-52C3-635630E19D02}"/>
                </a:ext>
              </a:extLst>
            </p:cNvPr>
            <p:cNvCxnSpPr/>
            <p:nvPr/>
          </p:nvCxnSpPr>
          <p:spPr>
            <a:xfrm rot="5400000" flipV="1">
              <a:off x="3991173" y="860179"/>
              <a:ext cx="0" cy="2209404"/>
            </a:xfrm>
            <a:prstGeom prst="line">
              <a:avLst/>
            </a:prstGeom>
            <a:ln>
              <a:solidFill>
                <a:srgbClr val="FF5E4C"/>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78022D36-9E71-6B1A-6BD7-2E9D652F1BEE}"/>
              </a:ext>
            </a:extLst>
          </p:cNvPr>
          <p:cNvGrpSpPr/>
          <p:nvPr/>
        </p:nvGrpSpPr>
        <p:grpSpPr>
          <a:xfrm flipH="1">
            <a:off x="6204111" y="1551547"/>
            <a:ext cx="1021348" cy="1841971"/>
            <a:chOff x="2886471" y="1964881"/>
            <a:chExt cx="2209404" cy="2209404"/>
          </a:xfrm>
        </p:grpSpPr>
        <p:cxnSp>
          <p:nvCxnSpPr>
            <p:cNvPr id="46" name="Straight Connector 45">
              <a:extLst>
                <a:ext uri="{FF2B5EF4-FFF2-40B4-BE49-F238E27FC236}">
                  <a16:creationId xmlns:a16="http://schemas.microsoft.com/office/drawing/2014/main" id="{ABAC0AC5-DA62-86C9-0784-0D2B8ED2AF91}"/>
                </a:ext>
              </a:extLst>
            </p:cNvPr>
            <p:cNvCxnSpPr/>
            <p:nvPr/>
          </p:nvCxnSpPr>
          <p:spPr>
            <a:xfrm flipV="1">
              <a:off x="5095875" y="1964881"/>
              <a:ext cx="0" cy="2209404"/>
            </a:xfrm>
            <a:prstGeom prst="line">
              <a:avLst/>
            </a:prstGeom>
            <a:ln>
              <a:solidFill>
                <a:srgbClr val="FECA4A"/>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DAA25DE-B8DA-1BB8-111A-74B6540C6C9C}"/>
                </a:ext>
              </a:extLst>
            </p:cNvPr>
            <p:cNvCxnSpPr/>
            <p:nvPr/>
          </p:nvCxnSpPr>
          <p:spPr>
            <a:xfrm rot="5400000" flipV="1">
              <a:off x="3991173" y="860179"/>
              <a:ext cx="0" cy="2209404"/>
            </a:xfrm>
            <a:prstGeom prst="line">
              <a:avLst/>
            </a:prstGeom>
            <a:ln>
              <a:solidFill>
                <a:srgbClr val="FECA4A"/>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E2BE2127-88ED-2EBE-5A52-4BBD09C54BE0}"/>
              </a:ext>
            </a:extLst>
          </p:cNvPr>
          <p:cNvGrpSpPr/>
          <p:nvPr/>
        </p:nvGrpSpPr>
        <p:grpSpPr>
          <a:xfrm>
            <a:off x="6992235" y="1441281"/>
            <a:ext cx="233224" cy="233224"/>
            <a:chOff x="5876763" y="2727163"/>
            <a:chExt cx="438474" cy="438474"/>
          </a:xfrm>
        </p:grpSpPr>
        <p:sp>
          <p:nvSpPr>
            <p:cNvPr id="49" name="Oval 48">
              <a:extLst>
                <a:ext uri="{FF2B5EF4-FFF2-40B4-BE49-F238E27FC236}">
                  <a16:creationId xmlns:a16="http://schemas.microsoft.com/office/drawing/2014/main" id="{1FB50D85-0213-279F-39A4-8110700C29C9}"/>
                </a:ext>
              </a:extLst>
            </p:cNvPr>
            <p:cNvSpPr/>
            <p:nvPr/>
          </p:nvSpPr>
          <p:spPr>
            <a:xfrm>
              <a:off x="5876763" y="2727163"/>
              <a:ext cx="438474" cy="438474"/>
            </a:xfrm>
            <a:prstGeom prst="ellipse">
              <a:avLst/>
            </a:prstGeom>
            <a:noFill/>
            <a:ln w="6350">
              <a:solidFill>
                <a:srgbClr val="FECA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0" name="Oval 49">
              <a:extLst>
                <a:ext uri="{FF2B5EF4-FFF2-40B4-BE49-F238E27FC236}">
                  <a16:creationId xmlns:a16="http://schemas.microsoft.com/office/drawing/2014/main" id="{5585FBB7-4920-5D3F-1A2F-5A028C35C4EF}"/>
                </a:ext>
              </a:extLst>
            </p:cNvPr>
            <p:cNvSpPr/>
            <p:nvPr/>
          </p:nvSpPr>
          <p:spPr>
            <a:xfrm>
              <a:off x="5960269" y="2810669"/>
              <a:ext cx="271462" cy="271462"/>
            </a:xfrm>
            <a:prstGeom prst="ellipse">
              <a:avLst/>
            </a:prstGeom>
            <a:solidFill>
              <a:srgbClr val="FECA4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57" name="TextBox 56">
            <a:extLst>
              <a:ext uri="{FF2B5EF4-FFF2-40B4-BE49-F238E27FC236}">
                <a16:creationId xmlns:a16="http://schemas.microsoft.com/office/drawing/2014/main" id="{3BE276F5-B044-0BA0-1F6A-91FEA63A59D1}"/>
              </a:ext>
            </a:extLst>
          </p:cNvPr>
          <p:cNvSpPr txBox="1"/>
          <p:nvPr/>
        </p:nvSpPr>
        <p:spPr>
          <a:xfrm>
            <a:off x="7233146" y="1731667"/>
            <a:ext cx="2806413" cy="276999"/>
          </a:xfrm>
          <a:prstGeom prst="rect">
            <a:avLst/>
          </a:prstGeom>
          <a:noFill/>
        </p:spPr>
        <p:txBody>
          <a:bodyPr wrap="square">
            <a:spAutoFit/>
          </a:bodyPr>
          <a:lstStyle/>
          <a:p>
            <a:r>
              <a:rPr lang="da-DK" sz="1200" b="1">
                <a:solidFill>
                  <a:srgbClr val="FECA4A"/>
                </a:solidFill>
                <a:latin typeface="Times New Roman" panose="02020603050405020304" pitchFamily="18" charset="0"/>
                <a:cs typeface="Times New Roman" panose="02020603050405020304" pitchFamily="18" charset="0"/>
              </a:rPr>
              <a:t>Brand Identity</a:t>
            </a:r>
            <a:endParaRPr lang="en-US" sz="1200" b="1">
              <a:solidFill>
                <a:srgbClr val="FECA4A"/>
              </a:solidFill>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E5217360-0C51-D505-B6B0-7A2631D0D0C3}"/>
              </a:ext>
            </a:extLst>
          </p:cNvPr>
          <p:cNvSpPr txBox="1"/>
          <p:nvPr/>
        </p:nvSpPr>
        <p:spPr>
          <a:xfrm>
            <a:off x="7233146" y="1387861"/>
            <a:ext cx="4527126" cy="276999"/>
          </a:xfrm>
          <a:prstGeom prst="rect">
            <a:avLst/>
          </a:prstGeom>
          <a:noFill/>
        </p:spPr>
        <p:txBody>
          <a:bodyPr wrap="square">
            <a:spAutoFit/>
          </a:bodyPr>
          <a:lstStyle/>
          <a:p>
            <a:r>
              <a:rPr lang="da-DK" sz="1200" b="1">
                <a:solidFill>
                  <a:srgbClr val="FECA4A"/>
                </a:solidFill>
                <a:latin typeface="Times New Roman" panose="02020603050405020304" pitchFamily="18" charset="0"/>
                <a:cs typeface="Times New Roman" panose="02020603050405020304" pitchFamily="18" charset="0"/>
              </a:rPr>
              <a:t>Brand Legacy</a:t>
            </a:r>
            <a:endParaRPr lang="en-US" sz="1200" b="1">
              <a:solidFill>
                <a:srgbClr val="FECA4A"/>
              </a:solidFill>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8BA08D2F-C20E-57DA-10AC-A5CFAAB794ED}"/>
              </a:ext>
            </a:extLst>
          </p:cNvPr>
          <p:cNvSpPr txBox="1"/>
          <p:nvPr/>
        </p:nvSpPr>
        <p:spPr>
          <a:xfrm>
            <a:off x="7233146" y="2023781"/>
            <a:ext cx="1866591" cy="276999"/>
          </a:xfrm>
          <a:prstGeom prst="rect">
            <a:avLst/>
          </a:prstGeom>
          <a:noFill/>
        </p:spPr>
        <p:txBody>
          <a:bodyPr wrap="square">
            <a:spAutoFit/>
          </a:bodyPr>
          <a:lstStyle/>
          <a:p>
            <a:r>
              <a:rPr lang="da-DK" sz="1200" b="1">
                <a:solidFill>
                  <a:srgbClr val="FECA4A"/>
                </a:solidFill>
                <a:latin typeface="Times New Roman" panose="02020603050405020304" pitchFamily="18" charset="0"/>
                <a:cs typeface="Times New Roman" panose="02020603050405020304" pitchFamily="18" charset="0"/>
              </a:rPr>
              <a:t>Innovation</a:t>
            </a:r>
            <a:endParaRPr lang="en-US" sz="1200" b="1">
              <a:solidFill>
                <a:srgbClr val="FECA4A"/>
              </a:solidFill>
              <a:latin typeface="Times New Roman" panose="02020603050405020304" pitchFamily="18" charset="0"/>
              <a:cs typeface="Times New Roman" panose="02020603050405020304" pitchFamily="18" charset="0"/>
            </a:endParaRPr>
          </a:p>
        </p:txBody>
      </p:sp>
      <p:grpSp>
        <p:nvGrpSpPr>
          <p:cNvPr id="62" name="Group 61">
            <a:extLst>
              <a:ext uri="{FF2B5EF4-FFF2-40B4-BE49-F238E27FC236}">
                <a16:creationId xmlns:a16="http://schemas.microsoft.com/office/drawing/2014/main" id="{9F1F88DA-B98B-7FF2-1F1A-BF052DAE99F6}"/>
              </a:ext>
            </a:extLst>
          </p:cNvPr>
          <p:cNvGrpSpPr/>
          <p:nvPr/>
        </p:nvGrpSpPr>
        <p:grpSpPr>
          <a:xfrm flipH="1">
            <a:off x="6473078" y="1895453"/>
            <a:ext cx="776269" cy="1782288"/>
            <a:chOff x="2886471" y="1964881"/>
            <a:chExt cx="2209404" cy="2209404"/>
          </a:xfrm>
        </p:grpSpPr>
        <p:cxnSp>
          <p:nvCxnSpPr>
            <p:cNvPr id="63" name="Straight Connector 62">
              <a:extLst>
                <a:ext uri="{FF2B5EF4-FFF2-40B4-BE49-F238E27FC236}">
                  <a16:creationId xmlns:a16="http://schemas.microsoft.com/office/drawing/2014/main" id="{CD276CDC-F20B-9399-5DD0-CD45AB022028}"/>
                </a:ext>
              </a:extLst>
            </p:cNvPr>
            <p:cNvCxnSpPr/>
            <p:nvPr/>
          </p:nvCxnSpPr>
          <p:spPr>
            <a:xfrm flipV="1">
              <a:off x="5095875" y="1964881"/>
              <a:ext cx="0" cy="2209404"/>
            </a:xfrm>
            <a:prstGeom prst="line">
              <a:avLst/>
            </a:prstGeom>
            <a:ln>
              <a:solidFill>
                <a:srgbClr val="FECA4A"/>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D3BF4135-DA06-AE1D-DE63-097561327A90}"/>
                </a:ext>
              </a:extLst>
            </p:cNvPr>
            <p:cNvCxnSpPr/>
            <p:nvPr/>
          </p:nvCxnSpPr>
          <p:spPr>
            <a:xfrm rot="5400000" flipV="1">
              <a:off x="3991173" y="860179"/>
              <a:ext cx="0" cy="2209404"/>
            </a:xfrm>
            <a:prstGeom prst="line">
              <a:avLst/>
            </a:prstGeom>
            <a:ln>
              <a:solidFill>
                <a:srgbClr val="FECA4A"/>
              </a:solidFill>
            </a:ln>
          </p:spPr>
          <p:style>
            <a:lnRef idx="1">
              <a:schemeClr val="accent1"/>
            </a:lnRef>
            <a:fillRef idx="0">
              <a:schemeClr val="accent1"/>
            </a:fillRef>
            <a:effectRef idx="0">
              <a:schemeClr val="accent1"/>
            </a:effectRef>
            <a:fontRef idx="minor">
              <a:schemeClr val="tx1"/>
            </a:fontRef>
          </p:style>
        </p:cxnSp>
      </p:grpSp>
      <p:grpSp>
        <p:nvGrpSpPr>
          <p:cNvPr id="449" name="Group 448">
            <a:extLst>
              <a:ext uri="{FF2B5EF4-FFF2-40B4-BE49-F238E27FC236}">
                <a16:creationId xmlns:a16="http://schemas.microsoft.com/office/drawing/2014/main" id="{200480B4-1652-A351-4F32-7B166B4634D5}"/>
              </a:ext>
            </a:extLst>
          </p:cNvPr>
          <p:cNvGrpSpPr/>
          <p:nvPr/>
        </p:nvGrpSpPr>
        <p:grpSpPr>
          <a:xfrm>
            <a:off x="6996759" y="1784609"/>
            <a:ext cx="233224" cy="233224"/>
            <a:chOff x="5876763" y="2727163"/>
            <a:chExt cx="438474" cy="438474"/>
          </a:xfrm>
        </p:grpSpPr>
        <p:sp>
          <p:nvSpPr>
            <p:cNvPr id="450" name="Oval 449">
              <a:extLst>
                <a:ext uri="{FF2B5EF4-FFF2-40B4-BE49-F238E27FC236}">
                  <a16:creationId xmlns:a16="http://schemas.microsoft.com/office/drawing/2014/main" id="{4CB773AF-C99C-5D0B-AB21-6F5743E2DE7E}"/>
                </a:ext>
              </a:extLst>
            </p:cNvPr>
            <p:cNvSpPr/>
            <p:nvPr/>
          </p:nvSpPr>
          <p:spPr>
            <a:xfrm>
              <a:off x="5876763" y="2727163"/>
              <a:ext cx="438474" cy="438474"/>
            </a:xfrm>
            <a:prstGeom prst="ellipse">
              <a:avLst/>
            </a:prstGeom>
            <a:noFill/>
            <a:ln w="6350">
              <a:solidFill>
                <a:srgbClr val="FECA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1" name="Oval 450">
              <a:extLst>
                <a:ext uri="{FF2B5EF4-FFF2-40B4-BE49-F238E27FC236}">
                  <a16:creationId xmlns:a16="http://schemas.microsoft.com/office/drawing/2014/main" id="{741A800C-A657-12E9-1ECB-B2558929F0BB}"/>
                </a:ext>
              </a:extLst>
            </p:cNvPr>
            <p:cNvSpPr/>
            <p:nvPr/>
          </p:nvSpPr>
          <p:spPr>
            <a:xfrm>
              <a:off x="5960269" y="2810669"/>
              <a:ext cx="271462" cy="271462"/>
            </a:xfrm>
            <a:prstGeom prst="ellipse">
              <a:avLst/>
            </a:prstGeom>
            <a:solidFill>
              <a:srgbClr val="FECA4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452" name="Group 451">
            <a:extLst>
              <a:ext uri="{FF2B5EF4-FFF2-40B4-BE49-F238E27FC236}">
                <a16:creationId xmlns:a16="http://schemas.microsoft.com/office/drawing/2014/main" id="{CD95E334-94B3-772B-B819-A037AA804819}"/>
              </a:ext>
            </a:extLst>
          </p:cNvPr>
          <p:cNvGrpSpPr/>
          <p:nvPr/>
        </p:nvGrpSpPr>
        <p:grpSpPr>
          <a:xfrm>
            <a:off x="7007566" y="2075473"/>
            <a:ext cx="233224" cy="233224"/>
            <a:chOff x="5876763" y="2727163"/>
            <a:chExt cx="438474" cy="438474"/>
          </a:xfrm>
        </p:grpSpPr>
        <p:sp>
          <p:nvSpPr>
            <p:cNvPr id="453" name="Oval 452">
              <a:extLst>
                <a:ext uri="{FF2B5EF4-FFF2-40B4-BE49-F238E27FC236}">
                  <a16:creationId xmlns:a16="http://schemas.microsoft.com/office/drawing/2014/main" id="{3125A718-0B0A-ACAB-059D-2E25D72F8BF0}"/>
                </a:ext>
              </a:extLst>
            </p:cNvPr>
            <p:cNvSpPr/>
            <p:nvPr/>
          </p:nvSpPr>
          <p:spPr>
            <a:xfrm>
              <a:off x="5876763" y="2727163"/>
              <a:ext cx="438474" cy="438474"/>
            </a:xfrm>
            <a:prstGeom prst="ellipse">
              <a:avLst/>
            </a:prstGeom>
            <a:noFill/>
            <a:ln w="6350">
              <a:solidFill>
                <a:srgbClr val="FECA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4" name="Oval 453">
              <a:extLst>
                <a:ext uri="{FF2B5EF4-FFF2-40B4-BE49-F238E27FC236}">
                  <a16:creationId xmlns:a16="http://schemas.microsoft.com/office/drawing/2014/main" id="{C4AC27AB-EF38-FF28-2D3A-C4C1EC7DA6FA}"/>
                </a:ext>
              </a:extLst>
            </p:cNvPr>
            <p:cNvSpPr/>
            <p:nvPr/>
          </p:nvSpPr>
          <p:spPr>
            <a:xfrm>
              <a:off x="5960269" y="2810669"/>
              <a:ext cx="271462" cy="271462"/>
            </a:xfrm>
            <a:prstGeom prst="ellipse">
              <a:avLst/>
            </a:prstGeom>
            <a:solidFill>
              <a:srgbClr val="FECA4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455" name="Group 454">
            <a:extLst>
              <a:ext uri="{FF2B5EF4-FFF2-40B4-BE49-F238E27FC236}">
                <a16:creationId xmlns:a16="http://schemas.microsoft.com/office/drawing/2014/main" id="{A731B7CA-AD33-5A77-4D03-ED73D83E548F}"/>
              </a:ext>
            </a:extLst>
          </p:cNvPr>
          <p:cNvGrpSpPr/>
          <p:nvPr/>
        </p:nvGrpSpPr>
        <p:grpSpPr>
          <a:xfrm flipH="1">
            <a:off x="6722018" y="2203230"/>
            <a:ext cx="527330" cy="1782288"/>
            <a:chOff x="2886471" y="1964881"/>
            <a:chExt cx="2209404" cy="2209404"/>
          </a:xfrm>
        </p:grpSpPr>
        <p:cxnSp>
          <p:nvCxnSpPr>
            <p:cNvPr id="456" name="Straight Connector 455">
              <a:extLst>
                <a:ext uri="{FF2B5EF4-FFF2-40B4-BE49-F238E27FC236}">
                  <a16:creationId xmlns:a16="http://schemas.microsoft.com/office/drawing/2014/main" id="{D7655123-7AB6-5823-8E0C-14EC995AB9D7}"/>
                </a:ext>
              </a:extLst>
            </p:cNvPr>
            <p:cNvCxnSpPr/>
            <p:nvPr/>
          </p:nvCxnSpPr>
          <p:spPr>
            <a:xfrm flipV="1">
              <a:off x="5095875" y="1964881"/>
              <a:ext cx="0" cy="2209404"/>
            </a:xfrm>
            <a:prstGeom prst="line">
              <a:avLst/>
            </a:prstGeom>
            <a:ln>
              <a:solidFill>
                <a:srgbClr val="FECA4A"/>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4E92750F-682C-E53F-F8AF-35E3BA34EC7F}"/>
                </a:ext>
              </a:extLst>
            </p:cNvPr>
            <p:cNvCxnSpPr/>
            <p:nvPr/>
          </p:nvCxnSpPr>
          <p:spPr>
            <a:xfrm rot="5400000" flipV="1">
              <a:off x="3991173" y="860179"/>
              <a:ext cx="0" cy="2209404"/>
            </a:xfrm>
            <a:prstGeom prst="line">
              <a:avLst/>
            </a:prstGeom>
            <a:ln>
              <a:solidFill>
                <a:srgbClr val="FECA4A"/>
              </a:solidFill>
            </a:ln>
          </p:spPr>
          <p:style>
            <a:lnRef idx="1">
              <a:schemeClr val="accent1"/>
            </a:lnRef>
            <a:fillRef idx="0">
              <a:schemeClr val="accent1"/>
            </a:fillRef>
            <a:effectRef idx="0">
              <a:schemeClr val="accent1"/>
            </a:effectRef>
            <a:fontRef idx="minor">
              <a:schemeClr val="tx1"/>
            </a:fontRef>
          </p:style>
        </p:cxnSp>
      </p:grpSp>
      <p:pic>
        <p:nvPicPr>
          <p:cNvPr id="13" name="Graphic 12">
            <a:extLst>
              <a:ext uri="{FF2B5EF4-FFF2-40B4-BE49-F238E27FC236}">
                <a16:creationId xmlns:a16="http://schemas.microsoft.com/office/drawing/2014/main" id="{05E75A27-A289-8FAB-3844-E8F8F6C78D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6157"/>
            <a:ext cx="1877251" cy="407343"/>
          </a:xfrm>
          <a:prstGeom prst="rect">
            <a:avLst/>
          </a:prstGeom>
        </p:spPr>
      </p:pic>
    </p:spTree>
    <p:extLst>
      <p:ext uri="{BB962C8B-B14F-4D97-AF65-F5344CB8AC3E}">
        <p14:creationId xmlns:p14="http://schemas.microsoft.com/office/powerpoint/2010/main" val="287078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521" y="208550"/>
            <a:ext cx="7989746" cy="572700"/>
          </a:xfrm>
        </p:spPr>
        <p:txBody>
          <a:bodyPr/>
          <a:lstStyle/>
          <a:p>
            <a:pPr algn="ctr" defTabSz="685800">
              <a:lnSpc>
                <a:spcPct val="90000"/>
              </a:lnSpc>
              <a:spcBef>
                <a:spcPct val="0"/>
              </a:spcBef>
            </a:pPr>
            <a:r>
              <a:rPr lang="en-US" sz="2400" b="1" kern="1200" dirty="0">
                <a:solidFill>
                  <a:srgbClr val="002060"/>
                </a:solidFill>
                <a:latin typeface="Georgia"/>
                <a:ea typeface="+mj-ea"/>
                <a:cs typeface="Times New Roman"/>
              </a:rPr>
              <a:t>Marketing Strategies</a:t>
            </a:r>
          </a:p>
        </p:txBody>
      </p:sp>
      <p:sp>
        <p:nvSpPr>
          <p:cNvPr id="38" name="TextBox 37"/>
          <p:cNvSpPr txBox="1"/>
          <p:nvPr/>
        </p:nvSpPr>
        <p:spPr>
          <a:xfrm>
            <a:off x="279047" y="1433176"/>
            <a:ext cx="1550840" cy="738664"/>
          </a:xfrm>
          <a:prstGeom prst="rect">
            <a:avLst/>
          </a:prstGeom>
          <a:noFill/>
        </p:spPr>
        <p:txBody>
          <a:bodyPr wrap="square" lIns="0" tIns="0" rIns="0" bIns="0" rtlCol="0" anchor="t">
            <a:spAutoFit/>
          </a:bodyPr>
          <a:lstStyle/>
          <a:p>
            <a:r>
              <a:rPr lang="en-US" sz="1200">
                <a:solidFill>
                  <a:srgbClr val="002060"/>
                </a:solidFill>
                <a:latin typeface="Georgia"/>
                <a:cs typeface="Times New Roman"/>
              </a:rPr>
              <a:t>Use pricing strategy using competitors’ data and customers’ expectations</a:t>
            </a:r>
          </a:p>
        </p:txBody>
      </p:sp>
      <p:sp>
        <p:nvSpPr>
          <p:cNvPr id="39" name="TextBox 38"/>
          <p:cNvSpPr txBox="1"/>
          <p:nvPr/>
        </p:nvSpPr>
        <p:spPr>
          <a:xfrm>
            <a:off x="7180014" y="1689403"/>
            <a:ext cx="1550840" cy="1107996"/>
          </a:xfrm>
          <a:prstGeom prst="rect">
            <a:avLst/>
          </a:prstGeom>
          <a:noFill/>
        </p:spPr>
        <p:txBody>
          <a:bodyPr wrap="square" lIns="0" tIns="0" rIns="0" bIns="0" rtlCol="0" anchor="t">
            <a:spAutoFit/>
          </a:bodyPr>
          <a:lstStyle/>
          <a:p>
            <a:pPr algn="r"/>
            <a:r>
              <a:rPr lang="en-US" sz="1200">
                <a:solidFill>
                  <a:srgbClr val="002060"/>
                </a:solidFill>
                <a:latin typeface="Georgia"/>
                <a:cs typeface="Times New Roman"/>
              </a:rPr>
              <a:t>Identify pain points by tracking customer journey from product viewing to checkout/drop off point</a:t>
            </a:r>
          </a:p>
        </p:txBody>
      </p:sp>
      <p:sp>
        <p:nvSpPr>
          <p:cNvPr id="40" name="TextBox 39"/>
          <p:cNvSpPr txBox="1"/>
          <p:nvPr/>
        </p:nvSpPr>
        <p:spPr>
          <a:xfrm>
            <a:off x="6789559" y="3378707"/>
            <a:ext cx="1992140" cy="738664"/>
          </a:xfrm>
          <a:prstGeom prst="rect">
            <a:avLst/>
          </a:prstGeom>
          <a:noFill/>
        </p:spPr>
        <p:txBody>
          <a:bodyPr wrap="square" lIns="0" tIns="0" rIns="0" bIns="0" rtlCol="0" anchor="t">
            <a:spAutoFit/>
          </a:bodyPr>
          <a:lstStyle/>
          <a:p>
            <a:pPr algn="r"/>
            <a:r>
              <a:rPr lang="en-US" sz="1200">
                <a:solidFill>
                  <a:srgbClr val="002060"/>
                </a:solidFill>
                <a:latin typeface="Georgia"/>
                <a:cs typeface="Times New Roman"/>
              </a:rPr>
              <a:t>Conduct effective and </a:t>
            </a:r>
            <a:endParaRPr lang="en-US" sz="1200">
              <a:solidFill>
                <a:srgbClr val="002060"/>
              </a:solidFill>
              <a:latin typeface="Georgia"/>
              <a:cs typeface="Times New Roman" panose="02020603050405020304" pitchFamily="18" charset="0"/>
            </a:endParaRPr>
          </a:p>
          <a:p>
            <a:pPr algn="r"/>
            <a:r>
              <a:rPr lang="en-US" sz="1200">
                <a:solidFill>
                  <a:srgbClr val="002060"/>
                </a:solidFill>
                <a:latin typeface="Georgia"/>
                <a:cs typeface="Times New Roman"/>
              </a:rPr>
              <a:t>high-quality market research for penetrating emerging economies</a:t>
            </a:r>
          </a:p>
        </p:txBody>
      </p:sp>
      <p:sp>
        <p:nvSpPr>
          <p:cNvPr id="41" name="TextBox 40"/>
          <p:cNvSpPr txBox="1"/>
          <p:nvPr/>
        </p:nvSpPr>
        <p:spPr>
          <a:xfrm>
            <a:off x="260663" y="2505952"/>
            <a:ext cx="2188379" cy="215444"/>
          </a:xfrm>
          <a:prstGeom prst="rect">
            <a:avLst/>
          </a:prstGeom>
          <a:noFill/>
        </p:spPr>
        <p:txBody>
          <a:bodyPr wrap="square" lIns="0" tIns="0" rIns="0" bIns="0" rtlCol="0" anchor="t">
            <a:spAutoFit/>
          </a:bodyPr>
          <a:lstStyle/>
          <a:p>
            <a:r>
              <a:rPr lang="en-US" b="1">
                <a:solidFill>
                  <a:schemeClr val="accent4">
                    <a:lumMod val="50000"/>
                  </a:schemeClr>
                </a:solidFill>
                <a:latin typeface="Georgia"/>
                <a:cs typeface="Times New Roman"/>
              </a:rPr>
              <a:t>Fostering creativity</a:t>
            </a:r>
          </a:p>
        </p:txBody>
      </p:sp>
      <p:sp>
        <p:nvSpPr>
          <p:cNvPr id="42" name="TextBox 41"/>
          <p:cNvSpPr txBox="1"/>
          <p:nvPr/>
        </p:nvSpPr>
        <p:spPr>
          <a:xfrm>
            <a:off x="6456390" y="3094612"/>
            <a:ext cx="2512146" cy="184666"/>
          </a:xfrm>
          <a:prstGeom prst="rect">
            <a:avLst/>
          </a:prstGeom>
          <a:noFill/>
        </p:spPr>
        <p:txBody>
          <a:bodyPr wrap="square" lIns="0" tIns="0" rIns="0" bIns="0" rtlCol="0" anchor="t">
            <a:spAutoFit/>
          </a:bodyPr>
          <a:lstStyle/>
          <a:p>
            <a:pPr algn="r"/>
            <a:r>
              <a:rPr lang="en-US" sz="1200" b="1">
                <a:solidFill>
                  <a:srgbClr val="20A6EE"/>
                </a:solidFill>
                <a:latin typeface="Georgia"/>
                <a:cs typeface="Times New Roman"/>
              </a:rPr>
              <a:t>Penetrate emerging economies</a:t>
            </a:r>
          </a:p>
        </p:txBody>
      </p:sp>
      <p:sp>
        <p:nvSpPr>
          <p:cNvPr id="43" name="TextBox 42"/>
          <p:cNvSpPr txBox="1"/>
          <p:nvPr/>
        </p:nvSpPr>
        <p:spPr>
          <a:xfrm>
            <a:off x="6148938" y="1420134"/>
            <a:ext cx="2632761" cy="215444"/>
          </a:xfrm>
          <a:prstGeom prst="rect">
            <a:avLst/>
          </a:prstGeom>
          <a:noFill/>
        </p:spPr>
        <p:txBody>
          <a:bodyPr wrap="square" lIns="0" tIns="0" rIns="0" bIns="0" rtlCol="0" anchor="t">
            <a:spAutoFit/>
          </a:bodyPr>
          <a:lstStyle/>
          <a:p>
            <a:pPr algn="r"/>
            <a:r>
              <a:rPr lang="en-US" b="1">
                <a:solidFill>
                  <a:srgbClr val="FF5E4C"/>
                </a:solidFill>
                <a:latin typeface="Georgia"/>
                <a:cs typeface="Times New Roman"/>
              </a:rPr>
              <a:t>Improved User Interface</a:t>
            </a:r>
          </a:p>
        </p:txBody>
      </p:sp>
      <p:sp>
        <p:nvSpPr>
          <p:cNvPr id="13" name="Oval 12"/>
          <p:cNvSpPr/>
          <p:nvPr/>
        </p:nvSpPr>
        <p:spPr>
          <a:xfrm>
            <a:off x="3300433" y="1728856"/>
            <a:ext cx="2785889" cy="2785889"/>
          </a:xfrm>
          <a:prstGeom prst="ellipse">
            <a:avLst/>
          </a:prstGeom>
          <a:solidFill>
            <a:srgbClr val="294F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a:solidFill>
                <a:schemeClr val="bg1"/>
              </a:solidFill>
            </a:endParaRPr>
          </a:p>
        </p:txBody>
      </p:sp>
      <p:sp>
        <p:nvSpPr>
          <p:cNvPr id="14" name="Oval 13"/>
          <p:cNvSpPr/>
          <p:nvPr/>
        </p:nvSpPr>
        <p:spPr>
          <a:xfrm>
            <a:off x="2734166" y="1103575"/>
            <a:ext cx="1302979" cy="1255959"/>
          </a:xfrm>
          <a:prstGeom prst="ellipse">
            <a:avLst/>
          </a:prstGeom>
          <a:solidFill>
            <a:srgbClr val="FEC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Oval 14"/>
          <p:cNvSpPr/>
          <p:nvPr/>
        </p:nvSpPr>
        <p:spPr>
          <a:xfrm>
            <a:off x="5362062" y="3166866"/>
            <a:ext cx="1010912" cy="1010912"/>
          </a:xfrm>
          <a:prstGeom prst="ellipse">
            <a:avLst/>
          </a:prstGeom>
          <a:solidFill>
            <a:srgbClr val="20A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Oval 15"/>
          <p:cNvSpPr/>
          <p:nvPr/>
        </p:nvSpPr>
        <p:spPr>
          <a:xfrm>
            <a:off x="5386914" y="1596896"/>
            <a:ext cx="1351800" cy="1351800"/>
          </a:xfrm>
          <a:prstGeom prst="ellipse">
            <a:avLst/>
          </a:prstGeom>
          <a:solidFill>
            <a:srgbClr val="FF5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46" name="Group 45"/>
          <p:cNvGrpSpPr/>
          <p:nvPr/>
        </p:nvGrpSpPr>
        <p:grpSpPr>
          <a:xfrm>
            <a:off x="4006388" y="1688036"/>
            <a:ext cx="1355674" cy="430239"/>
            <a:chOff x="4851435" y="3622195"/>
            <a:chExt cx="2067787" cy="656236"/>
          </a:xfrm>
        </p:grpSpPr>
        <p:sp>
          <p:nvSpPr>
            <p:cNvPr id="44" name="TextBox 43"/>
            <p:cNvSpPr txBox="1"/>
            <p:nvPr/>
          </p:nvSpPr>
          <p:spPr>
            <a:xfrm>
              <a:off x="4851435" y="3622195"/>
              <a:ext cx="2067787" cy="246460"/>
            </a:xfrm>
            <a:prstGeom prst="rect">
              <a:avLst/>
            </a:prstGeom>
            <a:noFill/>
          </p:spPr>
          <p:txBody>
            <a:bodyPr wrap="square" lIns="0" tIns="0" rIns="0" bIns="0" rtlCol="0">
              <a:spAutoFit/>
            </a:bodyPr>
            <a:lstStyle/>
            <a:p>
              <a:pPr algn="ctr"/>
              <a:endParaRPr lang="en-US" sz="1050" b="1">
                <a:solidFill>
                  <a:schemeClr val="bg1"/>
                </a:solidFill>
              </a:endParaRPr>
            </a:p>
          </p:txBody>
        </p:sp>
        <p:sp>
          <p:nvSpPr>
            <p:cNvPr id="45" name="TextBox 44"/>
            <p:cNvSpPr txBox="1"/>
            <p:nvPr/>
          </p:nvSpPr>
          <p:spPr>
            <a:xfrm>
              <a:off x="4851435" y="4020236"/>
              <a:ext cx="2067787" cy="258195"/>
            </a:xfrm>
            <a:prstGeom prst="rect">
              <a:avLst/>
            </a:prstGeom>
            <a:noFill/>
          </p:spPr>
          <p:txBody>
            <a:bodyPr wrap="square" lIns="0" tIns="0" rIns="0" bIns="0" rtlCol="0" anchor="t">
              <a:spAutoFit/>
            </a:bodyPr>
            <a:lstStyle/>
            <a:p>
              <a:pPr algn="ctr"/>
              <a:r>
                <a:rPr lang="en-US" sz="1100" b="1">
                  <a:solidFill>
                    <a:schemeClr val="bg1"/>
                  </a:solidFill>
                  <a:latin typeface="Georgia"/>
                  <a:cs typeface="Times New Roman"/>
                </a:rPr>
                <a:t>SWOT analysis</a:t>
              </a:r>
            </a:p>
          </p:txBody>
        </p:sp>
      </p:grpSp>
      <p:sp>
        <p:nvSpPr>
          <p:cNvPr id="79" name="Oval 78"/>
          <p:cNvSpPr/>
          <p:nvPr/>
        </p:nvSpPr>
        <p:spPr>
          <a:xfrm>
            <a:off x="2641850" y="964410"/>
            <a:ext cx="1389104" cy="1385274"/>
          </a:xfrm>
          <a:prstGeom prst="ellipse">
            <a:avLst/>
          </a:prstGeom>
          <a:noFill/>
          <a:ln w="6350">
            <a:solidFill>
              <a:srgbClr val="FEB6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p:cNvSpPr/>
          <p:nvPr/>
        </p:nvSpPr>
        <p:spPr>
          <a:xfrm>
            <a:off x="5480477" y="1596896"/>
            <a:ext cx="1351800" cy="1351800"/>
          </a:xfrm>
          <a:prstGeom prst="ellipse">
            <a:avLst/>
          </a:prstGeom>
          <a:noFill/>
          <a:ln w="6350">
            <a:solidFill>
              <a:srgbClr val="FF3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p:cNvSpPr/>
          <p:nvPr/>
        </p:nvSpPr>
        <p:spPr>
          <a:xfrm>
            <a:off x="5442545" y="3154772"/>
            <a:ext cx="1010912" cy="1010912"/>
          </a:xfrm>
          <a:prstGeom prst="ellipse">
            <a:avLst/>
          </a:prstGeom>
          <a:noFill/>
          <a:ln w="6350">
            <a:solidFill>
              <a:srgbClr val="0F8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2" name="Group 11"/>
          <p:cNvGrpSpPr/>
          <p:nvPr/>
        </p:nvGrpSpPr>
        <p:grpSpPr>
          <a:xfrm flipV="1">
            <a:off x="240232" y="1001986"/>
            <a:ext cx="2471129" cy="361913"/>
            <a:chOff x="537566" y="4604038"/>
            <a:chExt cx="3294830" cy="511241"/>
          </a:xfrm>
        </p:grpSpPr>
        <p:cxnSp>
          <p:nvCxnSpPr>
            <p:cNvPr id="5" name="Straight Connector 4"/>
            <p:cNvCxnSpPr/>
            <p:nvPr/>
          </p:nvCxnSpPr>
          <p:spPr>
            <a:xfrm flipH="1">
              <a:off x="3563530" y="4604038"/>
              <a:ext cx="268866" cy="508066"/>
            </a:xfrm>
            <a:prstGeom prst="line">
              <a:avLst/>
            </a:prstGeom>
            <a:ln>
              <a:solidFill>
                <a:srgbClr val="FEB60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37566" y="5115279"/>
              <a:ext cx="3025964" cy="0"/>
            </a:xfrm>
            <a:prstGeom prst="line">
              <a:avLst/>
            </a:prstGeom>
            <a:ln>
              <a:solidFill>
                <a:srgbClr val="FEB602"/>
              </a:solidFill>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flipH="1" flipV="1">
            <a:off x="6324338" y="1234983"/>
            <a:ext cx="2406516" cy="383431"/>
            <a:chOff x="537566" y="4604038"/>
            <a:chExt cx="3294830" cy="511241"/>
          </a:xfrm>
        </p:grpSpPr>
        <p:cxnSp>
          <p:nvCxnSpPr>
            <p:cNvPr id="84" name="Straight Connector 83"/>
            <p:cNvCxnSpPr/>
            <p:nvPr/>
          </p:nvCxnSpPr>
          <p:spPr>
            <a:xfrm flipH="1">
              <a:off x="3563530" y="4604038"/>
              <a:ext cx="268866" cy="508066"/>
            </a:xfrm>
            <a:prstGeom prst="line">
              <a:avLst/>
            </a:prstGeom>
            <a:ln>
              <a:solidFill>
                <a:srgbClr val="FF362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37566" y="5115279"/>
              <a:ext cx="3025964" cy="0"/>
            </a:xfrm>
            <a:prstGeom prst="line">
              <a:avLst/>
            </a:prstGeom>
            <a:ln>
              <a:solidFill>
                <a:srgbClr val="FF3621"/>
              </a:solidFill>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flipH="1" flipV="1">
            <a:off x="6328274" y="2976494"/>
            <a:ext cx="2564986" cy="393036"/>
            <a:chOff x="537566" y="4604038"/>
            <a:chExt cx="3294830" cy="511241"/>
          </a:xfrm>
        </p:grpSpPr>
        <p:cxnSp>
          <p:nvCxnSpPr>
            <p:cNvPr id="87" name="Straight Connector 86"/>
            <p:cNvCxnSpPr/>
            <p:nvPr/>
          </p:nvCxnSpPr>
          <p:spPr>
            <a:xfrm flipH="1">
              <a:off x="3563530" y="4604038"/>
              <a:ext cx="268866" cy="508066"/>
            </a:xfrm>
            <a:prstGeom prst="line">
              <a:avLst/>
            </a:prstGeom>
            <a:ln>
              <a:solidFill>
                <a:srgbClr val="0F81C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37566" y="5115279"/>
              <a:ext cx="3025964" cy="0"/>
            </a:xfrm>
            <a:prstGeom prst="line">
              <a:avLst/>
            </a:prstGeom>
            <a:ln>
              <a:solidFill>
                <a:srgbClr val="0F81C1"/>
              </a:solidFill>
            </a:ln>
          </p:spPr>
          <p:style>
            <a:lnRef idx="1">
              <a:schemeClr val="accent1"/>
            </a:lnRef>
            <a:fillRef idx="0">
              <a:schemeClr val="accent1"/>
            </a:fillRef>
            <a:effectRef idx="0">
              <a:schemeClr val="accent1"/>
            </a:effectRef>
            <a:fontRef idx="minor">
              <a:schemeClr val="tx1"/>
            </a:fontRef>
          </p:style>
        </p:cxnSp>
      </p:grpSp>
      <p:cxnSp>
        <p:nvCxnSpPr>
          <p:cNvPr id="8" name="Straight Arrow Connector 7">
            <a:extLst>
              <a:ext uri="{FF2B5EF4-FFF2-40B4-BE49-F238E27FC236}">
                <a16:creationId xmlns:a16="http://schemas.microsoft.com/office/drawing/2014/main" id="{45B3F2B1-114D-624C-CCAF-4DEB7AEC8139}"/>
              </a:ext>
            </a:extLst>
          </p:cNvPr>
          <p:cNvCxnSpPr>
            <a:cxnSpLocks/>
          </p:cNvCxnSpPr>
          <p:nvPr/>
        </p:nvCxnSpPr>
        <p:spPr>
          <a:xfrm>
            <a:off x="4640918" y="2561126"/>
            <a:ext cx="0" cy="203229"/>
          </a:xfrm>
          <a:prstGeom prst="straightConnector1">
            <a:avLst/>
          </a:prstGeom>
          <a:ln w="127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B902E7E-93B0-F1CA-91C4-837032F1439A}"/>
              </a:ext>
            </a:extLst>
          </p:cNvPr>
          <p:cNvSpPr txBox="1"/>
          <p:nvPr/>
        </p:nvSpPr>
        <p:spPr>
          <a:xfrm>
            <a:off x="4004114" y="3239448"/>
            <a:ext cx="1350871" cy="507831"/>
          </a:xfrm>
          <a:prstGeom prst="rect">
            <a:avLst/>
          </a:prstGeom>
          <a:noFill/>
        </p:spPr>
        <p:txBody>
          <a:bodyPr wrap="square" lIns="0" tIns="0" rIns="0" bIns="0" rtlCol="0" anchor="t">
            <a:spAutoFit/>
          </a:bodyPr>
          <a:lstStyle/>
          <a:p>
            <a:pPr algn="ctr"/>
            <a:r>
              <a:rPr lang="en-US" sz="1100" b="1">
                <a:solidFill>
                  <a:schemeClr val="bg1"/>
                </a:solidFill>
                <a:latin typeface="Georgia"/>
                <a:cs typeface="Times New Roman"/>
              </a:rPr>
              <a:t>Seize opportunities</a:t>
            </a:r>
          </a:p>
          <a:p>
            <a:pPr algn="ctr"/>
            <a:endParaRPr lang="en-US" sz="1100" b="1">
              <a:solidFill>
                <a:schemeClr val="bg1"/>
              </a:solidFill>
              <a:latin typeface="Georgia"/>
              <a:cs typeface="Times New Roman" panose="02020603050405020304" pitchFamily="18" charset="0"/>
            </a:endParaRPr>
          </a:p>
        </p:txBody>
      </p:sp>
      <p:sp>
        <p:nvSpPr>
          <p:cNvPr id="17" name="TextBox 16">
            <a:extLst>
              <a:ext uri="{FF2B5EF4-FFF2-40B4-BE49-F238E27FC236}">
                <a16:creationId xmlns:a16="http://schemas.microsoft.com/office/drawing/2014/main" id="{C05D78BB-0FB6-8218-8647-5F6234E8708C}"/>
              </a:ext>
            </a:extLst>
          </p:cNvPr>
          <p:cNvSpPr txBox="1"/>
          <p:nvPr/>
        </p:nvSpPr>
        <p:spPr>
          <a:xfrm>
            <a:off x="3928110" y="3821856"/>
            <a:ext cx="1355674" cy="169277"/>
          </a:xfrm>
          <a:prstGeom prst="rect">
            <a:avLst/>
          </a:prstGeom>
          <a:noFill/>
        </p:spPr>
        <p:txBody>
          <a:bodyPr wrap="square" lIns="0" tIns="0" rIns="0" bIns="0" rtlCol="0" anchor="t">
            <a:spAutoFit/>
          </a:bodyPr>
          <a:lstStyle/>
          <a:p>
            <a:pPr algn="ctr"/>
            <a:r>
              <a:rPr lang="en-US" sz="1100" b="1">
                <a:solidFill>
                  <a:schemeClr val="bg1"/>
                </a:solidFill>
                <a:latin typeface="Georgia"/>
                <a:cs typeface="Times New Roman"/>
              </a:rPr>
              <a:t>Eliminate threats</a:t>
            </a:r>
          </a:p>
        </p:txBody>
      </p:sp>
      <p:cxnSp>
        <p:nvCxnSpPr>
          <p:cNvPr id="18" name="Straight Arrow Connector 17">
            <a:extLst>
              <a:ext uri="{FF2B5EF4-FFF2-40B4-BE49-F238E27FC236}">
                <a16:creationId xmlns:a16="http://schemas.microsoft.com/office/drawing/2014/main" id="{0FF3C972-9B16-2EF3-270C-36A66CC936D7}"/>
              </a:ext>
            </a:extLst>
          </p:cNvPr>
          <p:cNvCxnSpPr>
            <a:cxnSpLocks/>
          </p:cNvCxnSpPr>
          <p:nvPr/>
        </p:nvCxnSpPr>
        <p:spPr>
          <a:xfrm>
            <a:off x="4634618" y="3026140"/>
            <a:ext cx="0" cy="203229"/>
          </a:xfrm>
          <a:prstGeom prst="straightConnector1">
            <a:avLst/>
          </a:prstGeom>
          <a:ln w="127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2E48816-3B13-EDEC-8E11-4E50E3817328}"/>
              </a:ext>
            </a:extLst>
          </p:cNvPr>
          <p:cNvSpPr txBox="1"/>
          <p:nvPr/>
        </p:nvSpPr>
        <p:spPr>
          <a:xfrm>
            <a:off x="3983099" y="2729250"/>
            <a:ext cx="1355674" cy="507831"/>
          </a:xfrm>
          <a:prstGeom prst="rect">
            <a:avLst/>
          </a:prstGeom>
          <a:noFill/>
        </p:spPr>
        <p:txBody>
          <a:bodyPr wrap="square" lIns="0" tIns="0" rIns="0" bIns="0" rtlCol="0" anchor="t">
            <a:spAutoFit/>
          </a:bodyPr>
          <a:lstStyle/>
          <a:p>
            <a:pPr algn="ctr"/>
            <a:r>
              <a:rPr lang="en-US" sz="1100" b="1">
                <a:solidFill>
                  <a:schemeClr val="bg1"/>
                </a:solidFill>
                <a:latin typeface="Georgia"/>
                <a:cs typeface="Times New Roman"/>
              </a:rPr>
              <a:t>Work on weaknesses</a:t>
            </a:r>
          </a:p>
          <a:p>
            <a:pPr algn="ctr"/>
            <a:endParaRPr lang="en-US" sz="1100" b="1">
              <a:solidFill>
                <a:schemeClr val="bg1"/>
              </a:solidFill>
              <a:latin typeface="Georgia"/>
              <a:cs typeface="Times New Roman" panose="02020603050405020304" pitchFamily="18" charset="0"/>
            </a:endParaRPr>
          </a:p>
        </p:txBody>
      </p:sp>
      <p:sp>
        <p:nvSpPr>
          <p:cNvPr id="20" name="TextBox 19">
            <a:extLst>
              <a:ext uri="{FF2B5EF4-FFF2-40B4-BE49-F238E27FC236}">
                <a16:creationId xmlns:a16="http://schemas.microsoft.com/office/drawing/2014/main" id="{AFC9B0D1-7641-20C9-A385-744362C85125}"/>
              </a:ext>
            </a:extLst>
          </p:cNvPr>
          <p:cNvSpPr txBox="1"/>
          <p:nvPr/>
        </p:nvSpPr>
        <p:spPr>
          <a:xfrm>
            <a:off x="3847020" y="2356709"/>
            <a:ext cx="1446922" cy="338554"/>
          </a:xfrm>
          <a:prstGeom prst="rect">
            <a:avLst/>
          </a:prstGeom>
          <a:noFill/>
        </p:spPr>
        <p:txBody>
          <a:bodyPr wrap="square" lIns="0" tIns="0" rIns="0" bIns="0" rtlCol="0" anchor="t">
            <a:spAutoFit/>
          </a:bodyPr>
          <a:lstStyle/>
          <a:p>
            <a:pPr algn="ctr"/>
            <a:r>
              <a:rPr lang="en-US" sz="1100" b="1">
                <a:solidFill>
                  <a:schemeClr val="bg1"/>
                </a:solidFill>
                <a:latin typeface="Georgia"/>
                <a:cs typeface="Times New Roman"/>
              </a:rPr>
              <a:t>Identify strength</a:t>
            </a:r>
          </a:p>
          <a:p>
            <a:pPr algn="ctr"/>
            <a:endParaRPr lang="en-US" sz="1100" b="1">
              <a:solidFill>
                <a:schemeClr val="bg1"/>
              </a:solidFill>
              <a:latin typeface="Georgia"/>
              <a:cs typeface="Times New Roman" panose="02020603050405020304" pitchFamily="18" charset="0"/>
            </a:endParaRPr>
          </a:p>
        </p:txBody>
      </p:sp>
      <p:sp>
        <p:nvSpPr>
          <p:cNvPr id="21" name="Rectangle 20">
            <a:extLst>
              <a:ext uri="{FF2B5EF4-FFF2-40B4-BE49-F238E27FC236}">
                <a16:creationId xmlns:a16="http://schemas.microsoft.com/office/drawing/2014/main" id="{D31B91CB-73C0-15E2-7590-E8DF77BD6571}"/>
              </a:ext>
            </a:extLst>
          </p:cNvPr>
          <p:cNvSpPr/>
          <p:nvPr/>
        </p:nvSpPr>
        <p:spPr>
          <a:xfrm>
            <a:off x="4119154" y="1888715"/>
            <a:ext cx="1164904" cy="323800"/>
          </a:xfrm>
          <a:prstGeom prst="rect">
            <a:avLst/>
          </a:prstGeom>
          <a:noFill/>
          <a:ln w="1905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309633D-ECDE-2E64-B461-AA1C1857DA12}"/>
              </a:ext>
            </a:extLst>
          </p:cNvPr>
          <p:cNvCxnSpPr>
            <a:cxnSpLocks/>
          </p:cNvCxnSpPr>
          <p:nvPr/>
        </p:nvCxnSpPr>
        <p:spPr>
          <a:xfrm flipH="1">
            <a:off x="4636032" y="3556828"/>
            <a:ext cx="9605" cy="265661"/>
          </a:xfrm>
          <a:prstGeom prst="straightConnector1">
            <a:avLst/>
          </a:prstGeom>
          <a:ln w="127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172BC13B-BD09-DFCC-FA8A-664C55606C27}"/>
              </a:ext>
            </a:extLst>
          </p:cNvPr>
          <p:cNvSpPr/>
          <p:nvPr/>
        </p:nvSpPr>
        <p:spPr>
          <a:xfrm>
            <a:off x="2449042" y="2514629"/>
            <a:ext cx="1437430" cy="142947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a:extLst>
              <a:ext uri="{FF2B5EF4-FFF2-40B4-BE49-F238E27FC236}">
                <a16:creationId xmlns:a16="http://schemas.microsoft.com/office/drawing/2014/main" id="{FFB6CF84-2B83-4D5B-3822-FA9A34BFEFBD}"/>
              </a:ext>
            </a:extLst>
          </p:cNvPr>
          <p:cNvSpPr/>
          <p:nvPr/>
        </p:nvSpPr>
        <p:spPr>
          <a:xfrm>
            <a:off x="2412798" y="2466933"/>
            <a:ext cx="1401875" cy="1441334"/>
          </a:xfrm>
          <a:prstGeom prst="ellipse">
            <a:avLst/>
          </a:prstGeom>
          <a:noFill/>
          <a:ln w="63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1" name="Group 30">
            <a:extLst>
              <a:ext uri="{FF2B5EF4-FFF2-40B4-BE49-F238E27FC236}">
                <a16:creationId xmlns:a16="http://schemas.microsoft.com/office/drawing/2014/main" id="{F3715D3B-AB8D-0D69-DF66-514B8FD7CA28}"/>
              </a:ext>
            </a:extLst>
          </p:cNvPr>
          <p:cNvGrpSpPr/>
          <p:nvPr/>
        </p:nvGrpSpPr>
        <p:grpSpPr>
          <a:xfrm flipV="1">
            <a:off x="228472" y="2388702"/>
            <a:ext cx="2354710" cy="361913"/>
            <a:chOff x="537566" y="4604038"/>
            <a:chExt cx="3294830" cy="511241"/>
          </a:xfrm>
        </p:grpSpPr>
        <p:cxnSp>
          <p:nvCxnSpPr>
            <p:cNvPr id="32" name="Straight Connector 31">
              <a:extLst>
                <a:ext uri="{FF2B5EF4-FFF2-40B4-BE49-F238E27FC236}">
                  <a16:creationId xmlns:a16="http://schemas.microsoft.com/office/drawing/2014/main" id="{8D2F652B-3B40-0BA0-6F60-D25AD7F03368}"/>
                </a:ext>
              </a:extLst>
            </p:cNvPr>
            <p:cNvCxnSpPr/>
            <p:nvPr/>
          </p:nvCxnSpPr>
          <p:spPr>
            <a:xfrm flipH="1">
              <a:off x="3563530" y="4604038"/>
              <a:ext cx="268866" cy="508066"/>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939F0A4-7A6C-D154-7461-7053FF25BADC}"/>
                </a:ext>
              </a:extLst>
            </p:cNvPr>
            <p:cNvCxnSpPr/>
            <p:nvPr/>
          </p:nvCxnSpPr>
          <p:spPr>
            <a:xfrm>
              <a:off x="537566" y="5115279"/>
              <a:ext cx="3025964"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2549F85D-BC5A-E297-A84C-F3E668DB68FD}"/>
              </a:ext>
            </a:extLst>
          </p:cNvPr>
          <p:cNvSpPr txBox="1"/>
          <p:nvPr/>
        </p:nvSpPr>
        <p:spPr>
          <a:xfrm>
            <a:off x="289939" y="2820523"/>
            <a:ext cx="1550840" cy="738664"/>
          </a:xfrm>
          <a:prstGeom prst="rect">
            <a:avLst/>
          </a:prstGeom>
          <a:noFill/>
        </p:spPr>
        <p:txBody>
          <a:bodyPr wrap="square" lIns="0" tIns="0" rIns="0" bIns="0" rtlCol="0" anchor="t">
            <a:spAutoFit/>
          </a:bodyPr>
          <a:lstStyle/>
          <a:p>
            <a:r>
              <a:rPr lang="en-US" sz="1200">
                <a:solidFill>
                  <a:srgbClr val="002060"/>
                </a:solidFill>
                <a:latin typeface="Georgia"/>
                <a:cs typeface="Times New Roman"/>
              </a:rPr>
              <a:t>Assist fashion designers and artists towards innovation to create trend</a:t>
            </a:r>
          </a:p>
        </p:txBody>
      </p:sp>
      <p:sp>
        <p:nvSpPr>
          <p:cNvPr id="36" name="TextBox 35">
            <a:extLst>
              <a:ext uri="{FF2B5EF4-FFF2-40B4-BE49-F238E27FC236}">
                <a16:creationId xmlns:a16="http://schemas.microsoft.com/office/drawing/2014/main" id="{08046B29-40F7-C116-3AFE-9EC286D6F593}"/>
              </a:ext>
            </a:extLst>
          </p:cNvPr>
          <p:cNvSpPr txBox="1"/>
          <p:nvPr/>
        </p:nvSpPr>
        <p:spPr>
          <a:xfrm>
            <a:off x="273792" y="1092167"/>
            <a:ext cx="2188379" cy="215444"/>
          </a:xfrm>
          <a:prstGeom prst="rect">
            <a:avLst/>
          </a:prstGeom>
          <a:noFill/>
        </p:spPr>
        <p:txBody>
          <a:bodyPr wrap="square" lIns="0" tIns="0" rIns="0" bIns="0" rtlCol="0" anchor="t">
            <a:spAutoFit/>
          </a:bodyPr>
          <a:lstStyle/>
          <a:p>
            <a:r>
              <a:rPr lang="en-US" b="1">
                <a:solidFill>
                  <a:srgbClr val="F1AC01"/>
                </a:solidFill>
                <a:latin typeface="Georgia"/>
                <a:cs typeface="Times New Roman"/>
              </a:rPr>
              <a:t>Affordable fashion</a:t>
            </a:r>
          </a:p>
        </p:txBody>
      </p:sp>
      <p:sp>
        <p:nvSpPr>
          <p:cNvPr id="37" name="Oval 36">
            <a:extLst>
              <a:ext uri="{FF2B5EF4-FFF2-40B4-BE49-F238E27FC236}">
                <a16:creationId xmlns:a16="http://schemas.microsoft.com/office/drawing/2014/main" id="{322E671F-4CB5-7C0F-D042-22C79200FB55}"/>
              </a:ext>
            </a:extLst>
          </p:cNvPr>
          <p:cNvSpPr/>
          <p:nvPr/>
        </p:nvSpPr>
        <p:spPr>
          <a:xfrm>
            <a:off x="3932913" y="4023428"/>
            <a:ext cx="1010912" cy="10109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F39FE1D1-572C-5B10-CCB9-4899A9D3F576}"/>
              </a:ext>
            </a:extLst>
          </p:cNvPr>
          <p:cNvSpPr/>
          <p:nvPr/>
        </p:nvSpPr>
        <p:spPr>
          <a:xfrm>
            <a:off x="4005938" y="4066113"/>
            <a:ext cx="1010912" cy="1010912"/>
          </a:xfrm>
          <a:prstGeom prst="ellipse">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0" name="Group 79">
            <a:extLst>
              <a:ext uri="{FF2B5EF4-FFF2-40B4-BE49-F238E27FC236}">
                <a16:creationId xmlns:a16="http://schemas.microsoft.com/office/drawing/2014/main" id="{6977B6C5-9C3A-0F06-5816-37B2914FE307}"/>
              </a:ext>
            </a:extLst>
          </p:cNvPr>
          <p:cNvGrpSpPr/>
          <p:nvPr/>
        </p:nvGrpSpPr>
        <p:grpSpPr>
          <a:xfrm flipH="1">
            <a:off x="5009135" y="4665995"/>
            <a:ext cx="2473751" cy="411030"/>
            <a:chOff x="537566" y="4604038"/>
            <a:chExt cx="3294830" cy="511241"/>
          </a:xfrm>
        </p:grpSpPr>
        <p:cxnSp>
          <p:nvCxnSpPr>
            <p:cNvPr id="89" name="Straight Connector 88">
              <a:extLst>
                <a:ext uri="{FF2B5EF4-FFF2-40B4-BE49-F238E27FC236}">
                  <a16:creationId xmlns:a16="http://schemas.microsoft.com/office/drawing/2014/main" id="{879DA0D5-C3B6-0676-1867-43785559BC44}"/>
                </a:ext>
              </a:extLst>
            </p:cNvPr>
            <p:cNvCxnSpPr/>
            <p:nvPr/>
          </p:nvCxnSpPr>
          <p:spPr>
            <a:xfrm flipH="1">
              <a:off x="3563530" y="4604038"/>
              <a:ext cx="268866" cy="50806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7C7559B-FDF3-FA35-E8A2-BC9F1936C5F2}"/>
                </a:ext>
              </a:extLst>
            </p:cNvPr>
            <p:cNvCxnSpPr/>
            <p:nvPr/>
          </p:nvCxnSpPr>
          <p:spPr>
            <a:xfrm>
              <a:off x="537566" y="5115279"/>
              <a:ext cx="302596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A4836889-9C21-2165-AEF3-E6636A0A8170}"/>
              </a:ext>
            </a:extLst>
          </p:cNvPr>
          <p:cNvSpPr txBox="1"/>
          <p:nvPr/>
        </p:nvSpPr>
        <p:spPr>
          <a:xfrm>
            <a:off x="5281015" y="4086808"/>
            <a:ext cx="2180772" cy="184666"/>
          </a:xfrm>
          <a:prstGeom prst="rect">
            <a:avLst/>
          </a:prstGeom>
          <a:noFill/>
        </p:spPr>
        <p:txBody>
          <a:bodyPr wrap="square" lIns="0" tIns="0" rIns="0" bIns="0" rtlCol="0" anchor="t">
            <a:spAutoFit/>
          </a:bodyPr>
          <a:lstStyle/>
          <a:p>
            <a:pPr algn="r"/>
            <a:r>
              <a:rPr lang="en-US" sz="1200" b="1">
                <a:solidFill>
                  <a:schemeClr val="tx1">
                    <a:lumMod val="65000"/>
                    <a:lumOff val="35000"/>
                  </a:schemeClr>
                </a:solidFill>
                <a:latin typeface="Georgia"/>
                <a:cs typeface="Times New Roman"/>
              </a:rPr>
              <a:t>Customization</a:t>
            </a:r>
          </a:p>
        </p:txBody>
      </p:sp>
      <p:sp>
        <p:nvSpPr>
          <p:cNvPr id="100" name="TextBox 99">
            <a:extLst>
              <a:ext uri="{FF2B5EF4-FFF2-40B4-BE49-F238E27FC236}">
                <a16:creationId xmlns:a16="http://schemas.microsoft.com/office/drawing/2014/main" id="{36853699-0EA1-7943-6211-748353F1AB8F}"/>
              </a:ext>
            </a:extLst>
          </p:cNvPr>
          <p:cNvSpPr txBox="1"/>
          <p:nvPr/>
        </p:nvSpPr>
        <p:spPr>
          <a:xfrm>
            <a:off x="5480155" y="4337059"/>
            <a:ext cx="1992140" cy="738664"/>
          </a:xfrm>
          <a:prstGeom prst="rect">
            <a:avLst/>
          </a:prstGeom>
          <a:noFill/>
        </p:spPr>
        <p:txBody>
          <a:bodyPr wrap="square" lIns="0" tIns="0" rIns="0" bIns="0" rtlCol="0" anchor="t">
            <a:spAutoFit/>
          </a:bodyPr>
          <a:lstStyle/>
          <a:p>
            <a:pPr algn="r"/>
            <a:r>
              <a:rPr lang="en-US" sz="1200">
                <a:solidFill>
                  <a:srgbClr val="002060"/>
                </a:solidFill>
                <a:latin typeface="Times New Roman"/>
                <a:cs typeface="Times New Roman"/>
              </a:rPr>
              <a:t>Create personalized fashion pieces</a:t>
            </a:r>
          </a:p>
          <a:p>
            <a:pPr algn="r"/>
            <a:r>
              <a:rPr lang="en-US" sz="1200">
                <a:solidFill>
                  <a:srgbClr val="002060"/>
                </a:solidFill>
                <a:latin typeface="Times New Roman"/>
                <a:cs typeface="Times New Roman"/>
              </a:rPr>
              <a:t>that connect with customers on a personal an emotional level</a:t>
            </a:r>
          </a:p>
        </p:txBody>
      </p:sp>
      <p:pic>
        <p:nvPicPr>
          <p:cNvPr id="6" name="Graphic 5">
            <a:extLst>
              <a:ext uri="{FF2B5EF4-FFF2-40B4-BE49-F238E27FC236}">
                <a16:creationId xmlns:a16="http://schemas.microsoft.com/office/drawing/2014/main" id="{3EBED797-F6A1-2350-A4BA-7D0033DD52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6157"/>
            <a:ext cx="1877251" cy="407343"/>
          </a:xfrm>
          <a:prstGeom prst="rect">
            <a:avLst/>
          </a:prstGeom>
        </p:spPr>
      </p:pic>
    </p:spTree>
    <p:extLst>
      <p:ext uri="{BB962C8B-B14F-4D97-AF65-F5344CB8AC3E}">
        <p14:creationId xmlns:p14="http://schemas.microsoft.com/office/powerpoint/2010/main" val="1904154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4294967295"/>
          </p:nvPr>
        </p:nvSpPr>
        <p:spPr>
          <a:xfrm>
            <a:off x="8934450" y="4805363"/>
            <a:ext cx="209550" cy="177800"/>
          </a:xfrm>
          <a:prstGeom prst="rect">
            <a:avLst/>
          </a:prstGeom>
          <a:noFill/>
        </p:spPr>
        <p:txBody>
          <a:bodyPr/>
          <a:lstStyle/>
          <a:p>
            <a:pPr algn="ctr"/>
            <a:fld id="{9D6A4950-2E50-4A2B-B8A2-4ABC9E129430}" type="slidenum">
              <a:rPr lang="en-ID" sz="788">
                <a:solidFill>
                  <a:schemeClr val="bg1"/>
                </a:solidFill>
              </a:rPr>
              <a:pPr algn="ctr"/>
              <a:t>18</a:t>
            </a:fld>
            <a:endParaRPr lang="en-ID" sz="788">
              <a:solidFill>
                <a:schemeClr val="bg1"/>
              </a:solidFill>
            </a:endParaRPr>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500743" y="217887"/>
            <a:ext cx="7882447" cy="500743"/>
          </a:xfrm>
          <a:prstGeom prst="rect">
            <a:avLst/>
          </a:prstGeom>
        </p:spPr>
        <p:txBody>
          <a:bodyPr vert="horz" lIns="0" tIns="34290" rIns="0" bIns="3429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r>
              <a:rPr lang="en-US" sz="2400" dirty="0">
                <a:solidFill>
                  <a:srgbClr val="002060"/>
                </a:solidFill>
                <a:latin typeface="Georgia"/>
                <a:cs typeface="Segoe UI"/>
              </a:rPr>
              <a:t>Recommendations</a:t>
            </a:r>
            <a:endParaRPr lang="en-US" sz="2400" dirty="0">
              <a:solidFill>
                <a:srgbClr val="002060"/>
              </a:solidFill>
              <a:latin typeface="Georgia"/>
            </a:endParaRPr>
          </a:p>
        </p:txBody>
      </p:sp>
      <p:grpSp>
        <p:nvGrpSpPr>
          <p:cNvPr id="80" name="Group 79">
            <a:extLst>
              <a:ext uri="{FF2B5EF4-FFF2-40B4-BE49-F238E27FC236}">
                <a16:creationId xmlns:a16="http://schemas.microsoft.com/office/drawing/2014/main" id="{CA9AFC0C-32EC-646A-B904-E5EFB4CD95F1}"/>
              </a:ext>
            </a:extLst>
          </p:cNvPr>
          <p:cNvGrpSpPr/>
          <p:nvPr/>
        </p:nvGrpSpPr>
        <p:grpSpPr>
          <a:xfrm>
            <a:off x="3268493" y="942276"/>
            <a:ext cx="3465575" cy="784356"/>
            <a:chOff x="3049212" y="1219200"/>
            <a:chExt cx="6517532" cy="780795"/>
          </a:xfrm>
        </p:grpSpPr>
        <p:sp>
          <p:nvSpPr>
            <p:cNvPr id="6" name="Rectangle: Rounded Corners 5">
              <a:extLst>
                <a:ext uri="{FF2B5EF4-FFF2-40B4-BE49-F238E27FC236}">
                  <a16:creationId xmlns:a16="http://schemas.microsoft.com/office/drawing/2014/main" id="{12EEE036-12AC-E8A6-CDBD-3BEDC4FBE1DA}"/>
                </a:ext>
              </a:extLst>
            </p:cNvPr>
            <p:cNvSpPr/>
            <p:nvPr/>
          </p:nvSpPr>
          <p:spPr>
            <a:xfrm>
              <a:off x="3049212" y="1219200"/>
              <a:ext cx="6517532" cy="78079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33" name="TextBox 32">
              <a:extLst>
                <a:ext uri="{FF2B5EF4-FFF2-40B4-BE49-F238E27FC236}">
                  <a16:creationId xmlns:a16="http://schemas.microsoft.com/office/drawing/2014/main" id="{3B127BA6-94E2-ECA3-D1B7-9E784E83E89F}"/>
                </a:ext>
              </a:extLst>
            </p:cNvPr>
            <p:cNvSpPr txBox="1"/>
            <p:nvPr/>
          </p:nvSpPr>
          <p:spPr>
            <a:xfrm>
              <a:off x="3415886" y="1341126"/>
              <a:ext cx="5637048" cy="540088"/>
            </a:xfrm>
            <a:prstGeom prst="rect">
              <a:avLst/>
            </a:prstGeom>
            <a:noFill/>
          </p:spPr>
          <p:txBody>
            <a:bodyPr wrap="square" lIns="0" tIns="0" rIns="0" bIns="0" rtlCol="0" anchor="ctr" anchorCtr="0">
              <a:noAutofit/>
            </a:bodyPr>
            <a:lstStyle/>
            <a:p>
              <a:pPr algn="r" rtl="1"/>
              <a:r>
                <a:rPr lang="da-DK" sz="1200" dirty="0">
                  <a:solidFill>
                    <a:srgbClr val="002060"/>
                  </a:solidFill>
                  <a:latin typeface="Georgia"/>
                </a:rPr>
                <a:t>Leverage the insights gained from analyzing </a:t>
              </a:r>
              <a:r>
                <a:rPr lang="da-DK" sz="1200" dirty="0">
                  <a:solidFill>
                    <a:srgbClr val="002060"/>
                  </a:solidFill>
                  <a:latin typeface="Georgia"/>
                  <a:ea typeface="+mn-ea"/>
                </a:rPr>
                <a:t> negative product reviews to address existing customer issues and improve product</a:t>
              </a:r>
              <a:r>
                <a:rPr lang="da-DK" sz="1200" dirty="0">
                  <a:solidFill>
                    <a:srgbClr val="002060"/>
                  </a:solidFill>
                  <a:latin typeface="Georgia"/>
                </a:rPr>
                <a:t>s</a:t>
              </a:r>
              <a:endParaRPr lang="en-US" sz="1200" dirty="0">
                <a:solidFill>
                  <a:srgbClr val="002060"/>
                </a:solidFill>
                <a:latin typeface="Georgia"/>
              </a:endParaRPr>
            </a:p>
          </p:txBody>
        </p:sp>
      </p:grpSp>
      <p:grpSp>
        <p:nvGrpSpPr>
          <p:cNvPr id="29" name="Graphic 19">
            <a:extLst>
              <a:ext uri="{FF2B5EF4-FFF2-40B4-BE49-F238E27FC236}">
                <a16:creationId xmlns:a16="http://schemas.microsoft.com/office/drawing/2014/main" id="{A5C5D98D-53DF-E03E-1F8E-B410FDB6A332}"/>
              </a:ext>
            </a:extLst>
          </p:cNvPr>
          <p:cNvGrpSpPr/>
          <p:nvPr/>
        </p:nvGrpSpPr>
        <p:grpSpPr>
          <a:xfrm>
            <a:off x="7054986" y="1166993"/>
            <a:ext cx="1603240" cy="3206477"/>
            <a:chOff x="3526364" y="859367"/>
            <a:chExt cx="2569635" cy="5139268"/>
          </a:xfrm>
        </p:grpSpPr>
        <p:sp>
          <p:nvSpPr>
            <p:cNvPr id="74" name="Freeform: Shape 73">
              <a:extLst>
                <a:ext uri="{FF2B5EF4-FFF2-40B4-BE49-F238E27FC236}">
                  <a16:creationId xmlns:a16="http://schemas.microsoft.com/office/drawing/2014/main" id="{187F178B-56C8-3C5E-E28D-7632C29BF096}"/>
                </a:ext>
              </a:extLst>
            </p:cNvPr>
            <p:cNvSpPr/>
            <p:nvPr/>
          </p:nvSpPr>
          <p:spPr>
            <a:xfrm>
              <a:off x="4278992" y="4791751"/>
              <a:ext cx="1817007" cy="1206884"/>
            </a:xfrm>
            <a:custGeom>
              <a:avLst/>
              <a:gdLst>
                <a:gd name="connsiteX0" fmla="*/ 1816795 w 1817007"/>
                <a:gd name="connsiteY0" fmla="*/ 1206808 h 1206884"/>
                <a:gd name="connsiteX1" fmla="*/ -213 w 1817007"/>
                <a:gd name="connsiteY1" fmla="*/ 454181 h 1206884"/>
                <a:gd name="connsiteX2" fmla="*/ 454044 w 1817007"/>
                <a:gd name="connsiteY2" fmla="*/ -76 h 1206884"/>
                <a:gd name="connsiteX3" fmla="*/ 1816795 w 1817007"/>
                <a:gd name="connsiteY3" fmla="*/ 564395 h 1206884"/>
              </a:gdLst>
              <a:ahLst/>
              <a:cxnLst>
                <a:cxn ang="0">
                  <a:pos x="connsiteX0" y="connsiteY0"/>
                </a:cxn>
                <a:cxn ang="0">
                  <a:pos x="connsiteX1" y="connsiteY1"/>
                </a:cxn>
                <a:cxn ang="0">
                  <a:pos x="connsiteX2" y="connsiteY2"/>
                </a:cxn>
                <a:cxn ang="0">
                  <a:pos x="connsiteX3" y="connsiteY3"/>
                </a:cxn>
              </a:cxnLst>
              <a:rect l="l" t="t" r="r" b="b"/>
              <a:pathLst>
                <a:path w="1817007" h="1206884">
                  <a:moveTo>
                    <a:pt x="1816795" y="1206808"/>
                  </a:moveTo>
                  <a:cubicBezTo>
                    <a:pt x="1135291" y="1206808"/>
                    <a:pt x="481685" y="936079"/>
                    <a:pt x="-213" y="454181"/>
                  </a:cubicBezTo>
                  <a:lnTo>
                    <a:pt x="454044" y="-76"/>
                  </a:lnTo>
                  <a:cubicBezTo>
                    <a:pt x="815470" y="361350"/>
                    <a:pt x="1305665" y="564395"/>
                    <a:pt x="1816795" y="564395"/>
                  </a:cubicBezTo>
                  <a:close/>
                </a:path>
              </a:pathLst>
            </a:custGeom>
            <a:solidFill>
              <a:srgbClr val="114A5E"/>
            </a:solidFill>
            <a:ln w="19050" cap="flat">
              <a:noFill/>
              <a:prstDash val="solid"/>
              <a:round/>
            </a:ln>
          </p:spPr>
          <p:txBody>
            <a:bodyPr rtlCol="0" anchor="ctr"/>
            <a:lstStyle/>
            <a:p>
              <a:endParaRPr lang="en-ID" sz="1050"/>
            </a:p>
          </p:txBody>
        </p:sp>
        <p:sp>
          <p:nvSpPr>
            <p:cNvPr id="75" name="Freeform: Shape 74">
              <a:extLst>
                <a:ext uri="{FF2B5EF4-FFF2-40B4-BE49-F238E27FC236}">
                  <a16:creationId xmlns:a16="http://schemas.microsoft.com/office/drawing/2014/main" id="{B3001E58-E026-4B6D-0099-B121963440ED}"/>
                </a:ext>
              </a:extLst>
            </p:cNvPr>
            <p:cNvSpPr/>
            <p:nvPr/>
          </p:nvSpPr>
          <p:spPr>
            <a:xfrm>
              <a:off x="3526364" y="3429000"/>
              <a:ext cx="1206884" cy="1816998"/>
            </a:xfrm>
            <a:custGeom>
              <a:avLst/>
              <a:gdLst>
                <a:gd name="connsiteX0" fmla="*/ 752415 w 1206884"/>
                <a:gd name="connsiteY0" fmla="*/ 1816922 h 1816998"/>
                <a:gd name="connsiteX1" fmla="*/ -213 w 1206884"/>
                <a:gd name="connsiteY1" fmla="*/ -76 h 1816998"/>
                <a:gd name="connsiteX2" fmla="*/ 642201 w 1206884"/>
                <a:gd name="connsiteY2" fmla="*/ -76 h 1816998"/>
                <a:gd name="connsiteX3" fmla="*/ 1206671 w 1206884"/>
                <a:gd name="connsiteY3" fmla="*/ 1362675 h 1816998"/>
              </a:gdLst>
              <a:ahLst/>
              <a:cxnLst>
                <a:cxn ang="0">
                  <a:pos x="connsiteX0" y="connsiteY0"/>
                </a:cxn>
                <a:cxn ang="0">
                  <a:pos x="connsiteX1" y="connsiteY1"/>
                </a:cxn>
                <a:cxn ang="0">
                  <a:pos x="connsiteX2" y="connsiteY2"/>
                </a:cxn>
                <a:cxn ang="0">
                  <a:pos x="connsiteX3" y="connsiteY3"/>
                </a:cxn>
              </a:cxnLst>
              <a:rect l="l" t="t" r="r" b="b"/>
              <a:pathLst>
                <a:path w="1206884" h="1816998">
                  <a:moveTo>
                    <a:pt x="752415" y="1816922"/>
                  </a:moveTo>
                  <a:cubicBezTo>
                    <a:pt x="270516" y="1335024"/>
                    <a:pt x="-213" y="681428"/>
                    <a:pt x="-213" y="-76"/>
                  </a:cubicBezTo>
                  <a:lnTo>
                    <a:pt x="642201" y="-76"/>
                  </a:lnTo>
                  <a:cubicBezTo>
                    <a:pt x="642201" y="511054"/>
                    <a:pt x="845245" y="1001249"/>
                    <a:pt x="1206671" y="1362675"/>
                  </a:cubicBezTo>
                  <a:close/>
                </a:path>
              </a:pathLst>
            </a:custGeom>
            <a:solidFill>
              <a:srgbClr val="18926F"/>
            </a:solidFill>
            <a:ln w="19050" cap="flat">
              <a:noFill/>
              <a:prstDash val="solid"/>
              <a:round/>
            </a:ln>
          </p:spPr>
          <p:txBody>
            <a:bodyPr rtlCol="0" anchor="ctr"/>
            <a:lstStyle/>
            <a:p>
              <a:endParaRPr lang="en-ID" sz="1050"/>
            </a:p>
          </p:txBody>
        </p:sp>
        <p:sp>
          <p:nvSpPr>
            <p:cNvPr id="76" name="Freeform: Shape 75">
              <a:extLst>
                <a:ext uri="{FF2B5EF4-FFF2-40B4-BE49-F238E27FC236}">
                  <a16:creationId xmlns:a16="http://schemas.microsoft.com/office/drawing/2014/main" id="{1D057BC8-5D96-8336-BABC-3844E95CF4A6}"/>
                </a:ext>
              </a:extLst>
            </p:cNvPr>
            <p:cNvSpPr/>
            <p:nvPr/>
          </p:nvSpPr>
          <p:spPr>
            <a:xfrm>
              <a:off x="3526364" y="1611992"/>
              <a:ext cx="1206884" cy="1817007"/>
            </a:xfrm>
            <a:custGeom>
              <a:avLst/>
              <a:gdLst>
                <a:gd name="connsiteX0" fmla="*/ -213 w 1206884"/>
                <a:gd name="connsiteY0" fmla="*/ 1816932 h 1817007"/>
                <a:gd name="connsiteX1" fmla="*/ 752415 w 1206884"/>
                <a:gd name="connsiteY1" fmla="*/ -76 h 1817007"/>
                <a:gd name="connsiteX2" fmla="*/ 1206671 w 1206884"/>
                <a:gd name="connsiteY2" fmla="*/ 454181 h 1817007"/>
                <a:gd name="connsiteX3" fmla="*/ 642201 w 1206884"/>
                <a:gd name="connsiteY3" fmla="*/ 1816932 h 1817007"/>
              </a:gdLst>
              <a:ahLst/>
              <a:cxnLst>
                <a:cxn ang="0">
                  <a:pos x="connsiteX0" y="connsiteY0"/>
                </a:cxn>
                <a:cxn ang="0">
                  <a:pos x="connsiteX1" y="connsiteY1"/>
                </a:cxn>
                <a:cxn ang="0">
                  <a:pos x="connsiteX2" y="connsiteY2"/>
                </a:cxn>
                <a:cxn ang="0">
                  <a:pos x="connsiteX3" y="connsiteY3"/>
                </a:cxn>
              </a:cxnLst>
              <a:rect l="l" t="t" r="r" b="b"/>
              <a:pathLst>
                <a:path w="1206884" h="1817007">
                  <a:moveTo>
                    <a:pt x="-213" y="1816932"/>
                  </a:moveTo>
                  <a:cubicBezTo>
                    <a:pt x="-213" y="1135418"/>
                    <a:pt x="270516" y="481822"/>
                    <a:pt x="752415" y="-76"/>
                  </a:cubicBezTo>
                  <a:lnTo>
                    <a:pt x="1206671" y="454181"/>
                  </a:lnTo>
                  <a:cubicBezTo>
                    <a:pt x="845245" y="815597"/>
                    <a:pt x="642201" y="1305802"/>
                    <a:pt x="642201" y="1816932"/>
                  </a:cubicBezTo>
                  <a:close/>
                </a:path>
              </a:pathLst>
            </a:custGeom>
            <a:solidFill>
              <a:srgbClr val="87D398"/>
            </a:solidFill>
            <a:ln w="19050" cap="flat">
              <a:noFill/>
              <a:prstDash val="solid"/>
              <a:round/>
            </a:ln>
          </p:spPr>
          <p:txBody>
            <a:bodyPr rtlCol="0" anchor="ctr"/>
            <a:lstStyle/>
            <a:p>
              <a:endParaRPr lang="en-ID" sz="1050"/>
            </a:p>
          </p:txBody>
        </p:sp>
        <p:sp>
          <p:nvSpPr>
            <p:cNvPr id="77" name="Freeform: Shape 76">
              <a:extLst>
                <a:ext uri="{FF2B5EF4-FFF2-40B4-BE49-F238E27FC236}">
                  <a16:creationId xmlns:a16="http://schemas.microsoft.com/office/drawing/2014/main" id="{6E53942C-4EDD-BC48-4CC5-D573C95F7F4B}"/>
                </a:ext>
              </a:extLst>
            </p:cNvPr>
            <p:cNvSpPr/>
            <p:nvPr/>
          </p:nvSpPr>
          <p:spPr>
            <a:xfrm>
              <a:off x="4278992" y="859367"/>
              <a:ext cx="1817007" cy="1206881"/>
            </a:xfrm>
            <a:custGeom>
              <a:avLst/>
              <a:gdLst>
                <a:gd name="connsiteX0" fmla="*/ -213 w 1817007"/>
                <a:gd name="connsiteY0" fmla="*/ 752549 h 1206881"/>
                <a:gd name="connsiteX1" fmla="*/ 1816795 w 1817007"/>
                <a:gd name="connsiteY1" fmla="*/ -76 h 1206881"/>
                <a:gd name="connsiteX2" fmla="*/ 1816795 w 1817007"/>
                <a:gd name="connsiteY2" fmla="*/ 642335 h 1206881"/>
                <a:gd name="connsiteX3" fmla="*/ 454044 w 1817007"/>
                <a:gd name="connsiteY3" fmla="*/ 1206805 h 1206881"/>
              </a:gdLst>
              <a:ahLst/>
              <a:cxnLst>
                <a:cxn ang="0">
                  <a:pos x="connsiteX0" y="connsiteY0"/>
                </a:cxn>
                <a:cxn ang="0">
                  <a:pos x="connsiteX1" y="connsiteY1"/>
                </a:cxn>
                <a:cxn ang="0">
                  <a:pos x="connsiteX2" y="connsiteY2"/>
                </a:cxn>
                <a:cxn ang="0">
                  <a:pos x="connsiteX3" y="connsiteY3"/>
                </a:cxn>
              </a:cxnLst>
              <a:rect l="l" t="t" r="r" b="b"/>
              <a:pathLst>
                <a:path w="1817007" h="1206881">
                  <a:moveTo>
                    <a:pt x="-213" y="752549"/>
                  </a:moveTo>
                  <a:cubicBezTo>
                    <a:pt x="481695" y="270650"/>
                    <a:pt x="1135291" y="-76"/>
                    <a:pt x="1816795" y="-76"/>
                  </a:cubicBezTo>
                  <a:lnTo>
                    <a:pt x="1816795" y="642335"/>
                  </a:lnTo>
                  <a:cubicBezTo>
                    <a:pt x="1305665" y="642335"/>
                    <a:pt x="815470" y="845379"/>
                    <a:pt x="454044" y="1206805"/>
                  </a:cubicBezTo>
                  <a:close/>
                </a:path>
              </a:pathLst>
            </a:custGeom>
            <a:solidFill>
              <a:srgbClr val="C5D9BF"/>
            </a:solidFill>
            <a:ln w="19050" cap="flat">
              <a:noFill/>
              <a:prstDash val="solid"/>
              <a:round/>
            </a:ln>
          </p:spPr>
          <p:txBody>
            <a:bodyPr rtlCol="0" anchor="ctr"/>
            <a:lstStyle/>
            <a:p>
              <a:endParaRPr lang="en-ID" sz="1050"/>
            </a:p>
          </p:txBody>
        </p:sp>
      </p:grpSp>
      <p:sp>
        <p:nvSpPr>
          <p:cNvPr id="81" name="Freeform: Shape 80">
            <a:extLst>
              <a:ext uri="{FF2B5EF4-FFF2-40B4-BE49-F238E27FC236}">
                <a16:creationId xmlns:a16="http://schemas.microsoft.com/office/drawing/2014/main" id="{A445E972-1508-47F8-F605-554C2A21E2DB}"/>
              </a:ext>
            </a:extLst>
          </p:cNvPr>
          <p:cNvSpPr/>
          <p:nvPr/>
        </p:nvSpPr>
        <p:spPr>
          <a:xfrm>
            <a:off x="7549450" y="1659543"/>
            <a:ext cx="1108775" cy="2237278"/>
          </a:xfrm>
          <a:custGeom>
            <a:avLst/>
            <a:gdLst>
              <a:gd name="connsiteX0" fmla="*/ 1478366 w 1478366"/>
              <a:gd name="connsiteY0" fmla="*/ 0 h 2983037"/>
              <a:gd name="connsiteX1" fmla="*/ 1478366 w 1478366"/>
              <a:gd name="connsiteY1" fmla="*/ 2983037 h 2983037"/>
              <a:gd name="connsiteX2" fmla="*/ 1339648 w 1478366"/>
              <a:gd name="connsiteY2" fmla="*/ 2976032 h 2983037"/>
              <a:gd name="connsiteX3" fmla="*/ 0 w 1478366"/>
              <a:gd name="connsiteY3" fmla="*/ 1491518 h 2983037"/>
              <a:gd name="connsiteX4" fmla="*/ 1339648 w 1478366"/>
              <a:gd name="connsiteY4" fmla="*/ 7004 h 298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366" h="2983037">
                <a:moveTo>
                  <a:pt x="1478366" y="0"/>
                </a:moveTo>
                <a:lnTo>
                  <a:pt x="1478366" y="2983037"/>
                </a:lnTo>
                <a:lnTo>
                  <a:pt x="1339648" y="2976032"/>
                </a:lnTo>
                <a:cubicBezTo>
                  <a:pt x="587188" y="2899616"/>
                  <a:pt x="0" y="2264139"/>
                  <a:pt x="0" y="1491518"/>
                </a:cubicBezTo>
                <a:cubicBezTo>
                  <a:pt x="0" y="718897"/>
                  <a:pt x="587188" y="83421"/>
                  <a:pt x="1339648" y="7004"/>
                </a:cubicBezTo>
                <a:close/>
              </a:path>
            </a:pathLst>
          </a:custGeom>
          <a:gradFill>
            <a:gsLst>
              <a:gs pos="0">
                <a:srgbClr val="114A5E"/>
              </a:gs>
              <a:gs pos="100000">
                <a:srgbClr val="18926F"/>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050"/>
          </a:p>
        </p:txBody>
      </p:sp>
      <p:sp>
        <p:nvSpPr>
          <p:cNvPr id="82" name="Oval 81">
            <a:extLst>
              <a:ext uri="{FF2B5EF4-FFF2-40B4-BE49-F238E27FC236}">
                <a16:creationId xmlns:a16="http://schemas.microsoft.com/office/drawing/2014/main" id="{2142CE91-5895-8468-1BAB-B4A8B09832C8}"/>
              </a:ext>
            </a:extLst>
          </p:cNvPr>
          <p:cNvSpPr/>
          <p:nvPr/>
        </p:nvSpPr>
        <p:spPr>
          <a:xfrm>
            <a:off x="7807981" y="1064569"/>
            <a:ext cx="435428" cy="435428"/>
          </a:xfrm>
          <a:prstGeom prst="ellipse">
            <a:avLst/>
          </a:prstGeom>
          <a:solidFill>
            <a:srgbClr val="C5D9BF"/>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5F4CD5FD-2376-CD8E-2657-FACF02BA1685}"/>
              </a:ext>
            </a:extLst>
          </p:cNvPr>
          <p:cNvSpPr/>
          <p:nvPr/>
        </p:nvSpPr>
        <p:spPr>
          <a:xfrm>
            <a:off x="6948781" y="1888838"/>
            <a:ext cx="435428" cy="435428"/>
          </a:xfrm>
          <a:prstGeom prst="ellipse">
            <a:avLst/>
          </a:prstGeom>
          <a:solidFill>
            <a:srgbClr val="87D398"/>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B0C1AA39-36C6-A2C5-85C7-45C66EA58B6E}"/>
              </a:ext>
            </a:extLst>
          </p:cNvPr>
          <p:cNvSpPr/>
          <p:nvPr/>
        </p:nvSpPr>
        <p:spPr>
          <a:xfrm>
            <a:off x="6969768" y="3153044"/>
            <a:ext cx="435428" cy="435428"/>
          </a:xfrm>
          <a:prstGeom prst="ellipse">
            <a:avLst/>
          </a:prstGeom>
          <a:solidFill>
            <a:srgbClr val="18926F"/>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9E54CD0D-85D3-B34F-697B-49C6DA2978CC}"/>
              </a:ext>
            </a:extLst>
          </p:cNvPr>
          <p:cNvSpPr/>
          <p:nvPr/>
        </p:nvSpPr>
        <p:spPr>
          <a:xfrm>
            <a:off x="7807981" y="4039635"/>
            <a:ext cx="435428" cy="435428"/>
          </a:xfrm>
          <a:prstGeom prst="ellipse">
            <a:avLst/>
          </a:prstGeom>
          <a:solidFill>
            <a:srgbClr val="114A5E"/>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7" name="Group 36">
            <a:extLst>
              <a:ext uri="{FF2B5EF4-FFF2-40B4-BE49-F238E27FC236}">
                <a16:creationId xmlns:a16="http://schemas.microsoft.com/office/drawing/2014/main" id="{A777B3A9-C819-7EC2-2888-2B2DF35125EE}"/>
              </a:ext>
            </a:extLst>
          </p:cNvPr>
          <p:cNvGrpSpPr/>
          <p:nvPr/>
        </p:nvGrpSpPr>
        <p:grpSpPr>
          <a:xfrm>
            <a:off x="7905185" y="1182894"/>
            <a:ext cx="227024" cy="227023"/>
            <a:chOff x="5562600" y="3979863"/>
            <a:chExt cx="346076" cy="346075"/>
          </a:xfrm>
        </p:grpSpPr>
        <p:sp>
          <p:nvSpPr>
            <p:cNvPr id="43" name="Oval 42">
              <a:extLst>
                <a:ext uri="{FF2B5EF4-FFF2-40B4-BE49-F238E27FC236}">
                  <a16:creationId xmlns:a16="http://schemas.microsoft.com/office/drawing/2014/main" id="{8EF8F497-4085-1E27-7524-F2742A61F9CB}"/>
                </a:ext>
              </a:extLst>
            </p:cNvPr>
            <p:cNvSpPr>
              <a:spLocks noChangeArrowheads="1"/>
            </p:cNvSpPr>
            <p:nvPr/>
          </p:nvSpPr>
          <p:spPr bwMode="auto">
            <a:xfrm>
              <a:off x="5637213" y="4160838"/>
              <a:ext cx="90488" cy="90488"/>
            </a:xfrm>
            <a:prstGeom prst="ellipse">
              <a:avLst/>
            </a:prstGeom>
            <a:noFill/>
            <a:ln w="14288" cap="flat">
              <a:solidFill>
                <a:srgbClr val="114A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44" name="Oval 43">
              <a:extLst>
                <a:ext uri="{FF2B5EF4-FFF2-40B4-BE49-F238E27FC236}">
                  <a16:creationId xmlns:a16="http://schemas.microsoft.com/office/drawing/2014/main" id="{5FC3F4DE-2D92-A70F-05FE-795B3B10BC7C}"/>
                </a:ext>
              </a:extLst>
            </p:cNvPr>
            <p:cNvSpPr>
              <a:spLocks noChangeArrowheads="1"/>
            </p:cNvSpPr>
            <p:nvPr/>
          </p:nvSpPr>
          <p:spPr bwMode="auto">
            <a:xfrm>
              <a:off x="5818188" y="4024313"/>
              <a:ext cx="44450" cy="46038"/>
            </a:xfrm>
            <a:prstGeom prst="ellipse">
              <a:avLst/>
            </a:prstGeom>
            <a:noFill/>
            <a:ln w="14288" cap="flat">
              <a:solidFill>
                <a:srgbClr val="114A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45" name="Freeform 66">
              <a:extLst>
                <a:ext uri="{FF2B5EF4-FFF2-40B4-BE49-F238E27FC236}">
                  <a16:creationId xmlns:a16="http://schemas.microsoft.com/office/drawing/2014/main" id="{2B04344D-7DC1-DF10-EEEA-E108AA417862}"/>
                </a:ext>
              </a:extLst>
            </p:cNvPr>
            <p:cNvSpPr>
              <a:spLocks/>
            </p:cNvSpPr>
            <p:nvPr/>
          </p:nvSpPr>
          <p:spPr bwMode="auto">
            <a:xfrm>
              <a:off x="5562600" y="4084638"/>
              <a:ext cx="241300" cy="241300"/>
            </a:xfrm>
            <a:custGeom>
              <a:avLst/>
              <a:gdLst>
                <a:gd name="T0" fmla="*/ 58 w 64"/>
                <a:gd name="T1" fmla="*/ 32 h 64"/>
                <a:gd name="T2" fmla="*/ 57 w 64"/>
                <a:gd name="T3" fmla="*/ 27 h 64"/>
                <a:gd name="T4" fmla="*/ 64 w 64"/>
                <a:gd name="T5" fmla="*/ 23 h 64"/>
                <a:gd name="T6" fmla="*/ 56 w 64"/>
                <a:gd name="T7" fmla="*/ 9 h 64"/>
                <a:gd name="T8" fmla="*/ 50 w 64"/>
                <a:gd name="T9" fmla="*/ 13 h 64"/>
                <a:gd name="T10" fmla="*/ 40 w 64"/>
                <a:gd name="T11" fmla="*/ 7 h 64"/>
                <a:gd name="T12" fmla="*/ 40 w 64"/>
                <a:gd name="T13" fmla="*/ 0 h 64"/>
                <a:gd name="T14" fmla="*/ 24 w 64"/>
                <a:gd name="T15" fmla="*/ 0 h 64"/>
                <a:gd name="T16" fmla="*/ 24 w 64"/>
                <a:gd name="T17" fmla="*/ 7 h 64"/>
                <a:gd name="T18" fmla="*/ 15 w 64"/>
                <a:gd name="T19" fmla="*/ 13 h 64"/>
                <a:gd name="T20" fmla="*/ 8 w 64"/>
                <a:gd name="T21" fmla="*/ 9 h 64"/>
                <a:gd name="T22" fmla="*/ 0 w 64"/>
                <a:gd name="T23" fmla="*/ 23 h 64"/>
                <a:gd name="T24" fmla="*/ 7 w 64"/>
                <a:gd name="T25" fmla="*/ 27 h 64"/>
                <a:gd name="T26" fmla="*/ 6 w 64"/>
                <a:gd name="T27" fmla="*/ 32 h 64"/>
                <a:gd name="T28" fmla="*/ 7 w 64"/>
                <a:gd name="T29" fmla="*/ 37 h 64"/>
                <a:gd name="T30" fmla="*/ 0 w 64"/>
                <a:gd name="T31" fmla="*/ 41 h 64"/>
                <a:gd name="T32" fmla="*/ 8 w 64"/>
                <a:gd name="T33" fmla="*/ 55 h 64"/>
                <a:gd name="T34" fmla="*/ 15 w 64"/>
                <a:gd name="T35" fmla="*/ 51 h 64"/>
                <a:gd name="T36" fmla="*/ 24 w 64"/>
                <a:gd name="T37" fmla="*/ 57 h 64"/>
                <a:gd name="T38" fmla="*/ 24 w 64"/>
                <a:gd name="T39" fmla="*/ 64 h 64"/>
                <a:gd name="T40" fmla="*/ 40 w 64"/>
                <a:gd name="T41" fmla="*/ 64 h 64"/>
                <a:gd name="T42" fmla="*/ 40 w 64"/>
                <a:gd name="T43" fmla="*/ 57 h 64"/>
                <a:gd name="T44" fmla="*/ 50 w 64"/>
                <a:gd name="T45" fmla="*/ 51 h 64"/>
                <a:gd name="T46" fmla="*/ 56 w 64"/>
                <a:gd name="T47" fmla="*/ 55 h 64"/>
                <a:gd name="T48" fmla="*/ 64 w 64"/>
                <a:gd name="T49" fmla="*/ 41 h 64"/>
                <a:gd name="T50" fmla="*/ 57 w 64"/>
                <a:gd name="T51" fmla="*/ 37 h 64"/>
                <a:gd name="T52" fmla="*/ 58 w 64"/>
                <a:gd name="T5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 h="64">
                  <a:moveTo>
                    <a:pt x="58" y="32"/>
                  </a:moveTo>
                  <a:cubicBezTo>
                    <a:pt x="58" y="30"/>
                    <a:pt x="58" y="28"/>
                    <a:pt x="57" y="27"/>
                  </a:cubicBezTo>
                  <a:cubicBezTo>
                    <a:pt x="64" y="23"/>
                    <a:pt x="64" y="23"/>
                    <a:pt x="64" y="23"/>
                  </a:cubicBezTo>
                  <a:cubicBezTo>
                    <a:pt x="56" y="9"/>
                    <a:pt x="56" y="9"/>
                    <a:pt x="56" y="9"/>
                  </a:cubicBezTo>
                  <a:cubicBezTo>
                    <a:pt x="50" y="13"/>
                    <a:pt x="50" y="13"/>
                    <a:pt x="50" y="13"/>
                  </a:cubicBezTo>
                  <a:cubicBezTo>
                    <a:pt x="47" y="10"/>
                    <a:pt x="44" y="8"/>
                    <a:pt x="40" y="7"/>
                  </a:cubicBezTo>
                  <a:cubicBezTo>
                    <a:pt x="40" y="0"/>
                    <a:pt x="40" y="0"/>
                    <a:pt x="40" y="0"/>
                  </a:cubicBezTo>
                  <a:cubicBezTo>
                    <a:pt x="24" y="0"/>
                    <a:pt x="24" y="0"/>
                    <a:pt x="24" y="0"/>
                  </a:cubicBezTo>
                  <a:cubicBezTo>
                    <a:pt x="24" y="7"/>
                    <a:pt x="24" y="7"/>
                    <a:pt x="24" y="7"/>
                  </a:cubicBezTo>
                  <a:cubicBezTo>
                    <a:pt x="20" y="8"/>
                    <a:pt x="17" y="10"/>
                    <a:pt x="15" y="13"/>
                  </a:cubicBezTo>
                  <a:cubicBezTo>
                    <a:pt x="8" y="9"/>
                    <a:pt x="8" y="9"/>
                    <a:pt x="8" y="9"/>
                  </a:cubicBezTo>
                  <a:cubicBezTo>
                    <a:pt x="0" y="23"/>
                    <a:pt x="0" y="23"/>
                    <a:pt x="0" y="23"/>
                  </a:cubicBezTo>
                  <a:cubicBezTo>
                    <a:pt x="7" y="27"/>
                    <a:pt x="7" y="27"/>
                    <a:pt x="7" y="27"/>
                  </a:cubicBezTo>
                  <a:cubicBezTo>
                    <a:pt x="6" y="28"/>
                    <a:pt x="6" y="30"/>
                    <a:pt x="6" y="32"/>
                  </a:cubicBezTo>
                  <a:cubicBezTo>
                    <a:pt x="6" y="34"/>
                    <a:pt x="6" y="36"/>
                    <a:pt x="7" y="37"/>
                  </a:cubicBezTo>
                  <a:cubicBezTo>
                    <a:pt x="0" y="41"/>
                    <a:pt x="0" y="41"/>
                    <a:pt x="0" y="41"/>
                  </a:cubicBezTo>
                  <a:cubicBezTo>
                    <a:pt x="8" y="55"/>
                    <a:pt x="8" y="55"/>
                    <a:pt x="8" y="55"/>
                  </a:cubicBezTo>
                  <a:cubicBezTo>
                    <a:pt x="15" y="51"/>
                    <a:pt x="15" y="51"/>
                    <a:pt x="15" y="51"/>
                  </a:cubicBezTo>
                  <a:cubicBezTo>
                    <a:pt x="17" y="54"/>
                    <a:pt x="20" y="56"/>
                    <a:pt x="24" y="57"/>
                  </a:cubicBezTo>
                  <a:cubicBezTo>
                    <a:pt x="24" y="64"/>
                    <a:pt x="24" y="64"/>
                    <a:pt x="24" y="64"/>
                  </a:cubicBezTo>
                  <a:cubicBezTo>
                    <a:pt x="40" y="64"/>
                    <a:pt x="40" y="64"/>
                    <a:pt x="40" y="64"/>
                  </a:cubicBezTo>
                  <a:cubicBezTo>
                    <a:pt x="40" y="57"/>
                    <a:pt x="40" y="57"/>
                    <a:pt x="40" y="57"/>
                  </a:cubicBezTo>
                  <a:cubicBezTo>
                    <a:pt x="44" y="56"/>
                    <a:pt x="47" y="54"/>
                    <a:pt x="50" y="51"/>
                  </a:cubicBezTo>
                  <a:cubicBezTo>
                    <a:pt x="56" y="55"/>
                    <a:pt x="56" y="55"/>
                    <a:pt x="56" y="55"/>
                  </a:cubicBezTo>
                  <a:cubicBezTo>
                    <a:pt x="64" y="41"/>
                    <a:pt x="64" y="41"/>
                    <a:pt x="64" y="41"/>
                  </a:cubicBezTo>
                  <a:cubicBezTo>
                    <a:pt x="57" y="37"/>
                    <a:pt x="57" y="37"/>
                    <a:pt x="57" y="37"/>
                  </a:cubicBezTo>
                  <a:cubicBezTo>
                    <a:pt x="58" y="36"/>
                    <a:pt x="58" y="34"/>
                    <a:pt x="58" y="32"/>
                  </a:cubicBezTo>
                  <a:close/>
                </a:path>
              </a:pathLst>
            </a:custGeom>
            <a:noFill/>
            <a:ln w="14288" cap="flat">
              <a:solidFill>
                <a:srgbClr val="114A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46" name="Freeform 67">
              <a:extLst>
                <a:ext uri="{FF2B5EF4-FFF2-40B4-BE49-F238E27FC236}">
                  <a16:creationId xmlns:a16="http://schemas.microsoft.com/office/drawing/2014/main" id="{C7C9996A-408F-9C9C-AEE8-F8728C366B93}"/>
                </a:ext>
              </a:extLst>
            </p:cNvPr>
            <p:cNvSpPr>
              <a:spLocks/>
            </p:cNvSpPr>
            <p:nvPr/>
          </p:nvSpPr>
          <p:spPr bwMode="auto">
            <a:xfrm>
              <a:off x="5773738" y="3979863"/>
              <a:ext cx="134938" cy="134938"/>
            </a:xfrm>
            <a:custGeom>
              <a:avLst/>
              <a:gdLst>
                <a:gd name="T0" fmla="*/ 32 w 36"/>
                <a:gd name="T1" fmla="*/ 18 h 36"/>
                <a:gd name="T2" fmla="*/ 32 w 36"/>
                <a:gd name="T3" fmla="*/ 15 h 36"/>
                <a:gd name="T4" fmla="*/ 36 w 36"/>
                <a:gd name="T5" fmla="*/ 12 h 36"/>
                <a:gd name="T6" fmla="*/ 32 w 36"/>
                <a:gd name="T7" fmla="*/ 6 h 36"/>
                <a:gd name="T8" fmla="*/ 28 w 36"/>
                <a:gd name="T9" fmla="*/ 8 h 36"/>
                <a:gd name="T10" fmla="*/ 22 w 36"/>
                <a:gd name="T11" fmla="*/ 5 h 36"/>
                <a:gd name="T12" fmla="*/ 22 w 36"/>
                <a:gd name="T13" fmla="*/ 0 h 36"/>
                <a:gd name="T14" fmla="*/ 14 w 36"/>
                <a:gd name="T15" fmla="*/ 0 h 36"/>
                <a:gd name="T16" fmla="*/ 14 w 36"/>
                <a:gd name="T17" fmla="*/ 5 h 36"/>
                <a:gd name="T18" fmla="*/ 9 w 36"/>
                <a:gd name="T19" fmla="*/ 8 h 36"/>
                <a:gd name="T20" fmla="*/ 5 w 36"/>
                <a:gd name="T21" fmla="*/ 6 h 36"/>
                <a:gd name="T22" fmla="*/ 0 w 36"/>
                <a:gd name="T23" fmla="*/ 12 h 36"/>
                <a:gd name="T24" fmla="*/ 4 w 36"/>
                <a:gd name="T25" fmla="*/ 15 h 36"/>
                <a:gd name="T26" fmla="*/ 4 w 36"/>
                <a:gd name="T27" fmla="*/ 18 h 36"/>
                <a:gd name="T28" fmla="*/ 4 w 36"/>
                <a:gd name="T29" fmla="*/ 21 h 36"/>
                <a:gd name="T30" fmla="*/ 0 w 36"/>
                <a:gd name="T31" fmla="*/ 24 h 36"/>
                <a:gd name="T32" fmla="*/ 4 w 36"/>
                <a:gd name="T33" fmla="*/ 30 h 36"/>
                <a:gd name="T34" fmla="*/ 9 w 36"/>
                <a:gd name="T35" fmla="*/ 28 h 36"/>
                <a:gd name="T36" fmla="*/ 14 w 36"/>
                <a:gd name="T37" fmla="*/ 31 h 36"/>
                <a:gd name="T38" fmla="*/ 14 w 36"/>
                <a:gd name="T39" fmla="*/ 36 h 36"/>
                <a:gd name="T40" fmla="*/ 22 w 36"/>
                <a:gd name="T41" fmla="*/ 36 h 36"/>
                <a:gd name="T42" fmla="*/ 22 w 36"/>
                <a:gd name="T43" fmla="*/ 31 h 36"/>
                <a:gd name="T44" fmla="*/ 28 w 36"/>
                <a:gd name="T45" fmla="*/ 28 h 36"/>
                <a:gd name="T46" fmla="*/ 32 w 36"/>
                <a:gd name="T47" fmla="*/ 30 h 36"/>
                <a:gd name="T48" fmla="*/ 36 w 36"/>
                <a:gd name="T49" fmla="*/ 24 h 36"/>
                <a:gd name="T50" fmla="*/ 32 w 36"/>
                <a:gd name="T51" fmla="*/ 21 h 36"/>
                <a:gd name="T52" fmla="*/ 32 w 36"/>
                <a:gd name="T53"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6">
                  <a:moveTo>
                    <a:pt x="32" y="18"/>
                  </a:moveTo>
                  <a:cubicBezTo>
                    <a:pt x="32" y="17"/>
                    <a:pt x="32" y="16"/>
                    <a:pt x="32" y="15"/>
                  </a:cubicBezTo>
                  <a:cubicBezTo>
                    <a:pt x="36" y="12"/>
                    <a:pt x="36" y="12"/>
                    <a:pt x="36" y="12"/>
                  </a:cubicBezTo>
                  <a:cubicBezTo>
                    <a:pt x="32" y="6"/>
                    <a:pt x="32" y="6"/>
                    <a:pt x="32" y="6"/>
                  </a:cubicBezTo>
                  <a:cubicBezTo>
                    <a:pt x="28" y="8"/>
                    <a:pt x="28" y="8"/>
                    <a:pt x="28" y="8"/>
                  </a:cubicBezTo>
                  <a:cubicBezTo>
                    <a:pt x="26" y="6"/>
                    <a:pt x="24" y="5"/>
                    <a:pt x="22" y="5"/>
                  </a:cubicBezTo>
                  <a:cubicBezTo>
                    <a:pt x="22" y="0"/>
                    <a:pt x="22" y="0"/>
                    <a:pt x="22" y="0"/>
                  </a:cubicBezTo>
                  <a:cubicBezTo>
                    <a:pt x="14" y="0"/>
                    <a:pt x="14" y="0"/>
                    <a:pt x="14" y="0"/>
                  </a:cubicBezTo>
                  <a:cubicBezTo>
                    <a:pt x="14" y="5"/>
                    <a:pt x="14" y="5"/>
                    <a:pt x="14" y="5"/>
                  </a:cubicBezTo>
                  <a:cubicBezTo>
                    <a:pt x="12" y="5"/>
                    <a:pt x="10" y="6"/>
                    <a:pt x="9" y="8"/>
                  </a:cubicBezTo>
                  <a:cubicBezTo>
                    <a:pt x="5" y="6"/>
                    <a:pt x="5" y="6"/>
                    <a:pt x="5" y="6"/>
                  </a:cubicBezTo>
                  <a:cubicBezTo>
                    <a:pt x="0" y="12"/>
                    <a:pt x="0" y="12"/>
                    <a:pt x="0" y="12"/>
                  </a:cubicBezTo>
                  <a:cubicBezTo>
                    <a:pt x="4" y="15"/>
                    <a:pt x="4" y="15"/>
                    <a:pt x="4" y="15"/>
                  </a:cubicBezTo>
                  <a:cubicBezTo>
                    <a:pt x="4" y="16"/>
                    <a:pt x="4" y="17"/>
                    <a:pt x="4" y="18"/>
                  </a:cubicBezTo>
                  <a:cubicBezTo>
                    <a:pt x="4" y="19"/>
                    <a:pt x="4" y="20"/>
                    <a:pt x="4" y="21"/>
                  </a:cubicBezTo>
                  <a:cubicBezTo>
                    <a:pt x="0" y="24"/>
                    <a:pt x="0" y="24"/>
                    <a:pt x="0" y="24"/>
                  </a:cubicBezTo>
                  <a:cubicBezTo>
                    <a:pt x="4" y="30"/>
                    <a:pt x="4" y="30"/>
                    <a:pt x="4" y="30"/>
                  </a:cubicBezTo>
                  <a:cubicBezTo>
                    <a:pt x="9" y="28"/>
                    <a:pt x="9" y="28"/>
                    <a:pt x="9" y="28"/>
                  </a:cubicBezTo>
                  <a:cubicBezTo>
                    <a:pt x="10" y="30"/>
                    <a:pt x="12" y="31"/>
                    <a:pt x="14" y="31"/>
                  </a:cubicBezTo>
                  <a:cubicBezTo>
                    <a:pt x="14" y="36"/>
                    <a:pt x="14" y="36"/>
                    <a:pt x="14" y="36"/>
                  </a:cubicBezTo>
                  <a:cubicBezTo>
                    <a:pt x="22" y="36"/>
                    <a:pt x="22" y="36"/>
                    <a:pt x="22" y="36"/>
                  </a:cubicBezTo>
                  <a:cubicBezTo>
                    <a:pt x="22" y="31"/>
                    <a:pt x="22" y="31"/>
                    <a:pt x="22" y="31"/>
                  </a:cubicBezTo>
                  <a:cubicBezTo>
                    <a:pt x="24" y="31"/>
                    <a:pt x="26" y="30"/>
                    <a:pt x="28" y="28"/>
                  </a:cubicBezTo>
                  <a:cubicBezTo>
                    <a:pt x="32" y="30"/>
                    <a:pt x="32" y="30"/>
                    <a:pt x="32" y="30"/>
                  </a:cubicBezTo>
                  <a:cubicBezTo>
                    <a:pt x="36" y="24"/>
                    <a:pt x="36" y="24"/>
                    <a:pt x="36" y="24"/>
                  </a:cubicBezTo>
                  <a:cubicBezTo>
                    <a:pt x="32" y="21"/>
                    <a:pt x="32" y="21"/>
                    <a:pt x="32" y="21"/>
                  </a:cubicBezTo>
                  <a:cubicBezTo>
                    <a:pt x="32" y="20"/>
                    <a:pt x="32" y="19"/>
                    <a:pt x="32" y="18"/>
                  </a:cubicBezTo>
                  <a:close/>
                </a:path>
              </a:pathLst>
            </a:custGeom>
            <a:noFill/>
            <a:ln w="14288" cap="flat">
              <a:solidFill>
                <a:srgbClr val="114A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p>
          </p:txBody>
        </p:sp>
      </p:grpSp>
      <p:grpSp>
        <p:nvGrpSpPr>
          <p:cNvPr id="48" name="Group 47">
            <a:extLst>
              <a:ext uri="{FF2B5EF4-FFF2-40B4-BE49-F238E27FC236}">
                <a16:creationId xmlns:a16="http://schemas.microsoft.com/office/drawing/2014/main" id="{C8D2B486-083C-944E-3DF4-29607D3D5BB2}"/>
              </a:ext>
            </a:extLst>
          </p:cNvPr>
          <p:cNvGrpSpPr/>
          <p:nvPr/>
        </p:nvGrpSpPr>
        <p:grpSpPr>
          <a:xfrm>
            <a:off x="7058021" y="2009995"/>
            <a:ext cx="216948" cy="215996"/>
            <a:chOff x="3390900" y="723900"/>
            <a:chExt cx="361951" cy="360363"/>
          </a:xfrm>
          <a:solidFill>
            <a:schemeClr val="bg1"/>
          </a:solidFill>
        </p:grpSpPr>
        <p:sp>
          <p:nvSpPr>
            <p:cNvPr id="49" name="Freeform 1735">
              <a:extLst>
                <a:ext uri="{FF2B5EF4-FFF2-40B4-BE49-F238E27FC236}">
                  <a16:creationId xmlns:a16="http://schemas.microsoft.com/office/drawing/2014/main" id="{AE63A7AD-C2DE-0DEF-E72A-1B20583E3BDF}"/>
                </a:ext>
              </a:extLst>
            </p:cNvPr>
            <p:cNvSpPr>
              <a:spLocks noEditPoints="1"/>
            </p:cNvSpPr>
            <p:nvPr/>
          </p:nvSpPr>
          <p:spPr bwMode="auto">
            <a:xfrm>
              <a:off x="3497263" y="993775"/>
              <a:ext cx="134938" cy="90488"/>
            </a:xfrm>
            <a:custGeom>
              <a:avLst/>
              <a:gdLst>
                <a:gd name="T0" fmla="*/ 34 w 36"/>
                <a:gd name="T1" fmla="*/ 24 h 24"/>
                <a:gd name="T2" fmla="*/ 2 w 36"/>
                <a:gd name="T3" fmla="*/ 24 h 24"/>
                <a:gd name="T4" fmla="*/ 0 w 36"/>
                <a:gd name="T5" fmla="*/ 23 h 24"/>
                <a:gd name="T6" fmla="*/ 0 w 36"/>
                <a:gd name="T7" fmla="*/ 21 h 24"/>
                <a:gd name="T8" fmla="*/ 16 w 36"/>
                <a:gd name="T9" fmla="*/ 1 h 24"/>
                <a:gd name="T10" fmla="*/ 20 w 36"/>
                <a:gd name="T11" fmla="*/ 1 h 24"/>
                <a:gd name="T12" fmla="*/ 36 w 36"/>
                <a:gd name="T13" fmla="*/ 21 h 24"/>
                <a:gd name="T14" fmla="*/ 36 w 36"/>
                <a:gd name="T15" fmla="*/ 23 h 24"/>
                <a:gd name="T16" fmla="*/ 34 w 36"/>
                <a:gd name="T17" fmla="*/ 24 h 24"/>
                <a:gd name="T18" fmla="*/ 6 w 36"/>
                <a:gd name="T19" fmla="*/ 20 h 24"/>
                <a:gd name="T20" fmla="*/ 30 w 36"/>
                <a:gd name="T21" fmla="*/ 20 h 24"/>
                <a:gd name="T22" fmla="*/ 18 w 36"/>
                <a:gd name="T23" fmla="*/ 5 h 24"/>
                <a:gd name="T24" fmla="*/ 6 w 36"/>
                <a:gd name="T25"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24">
                  <a:moveTo>
                    <a:pt x="34" y="24"/>
                  </a:moveTo>
                  <a:cubicBezTo>
                    <a:pt x="2" y="24"/>
                    <a:pt x="2" y="24"/>
                    <a:pt x="2" y="24"/>
                  </a:cubicBezTo>
                  <a:cubicBezTo>
                    <a:pt x="1" y="24"/>
                    <a:pt x="1" y="24"/>
                    <a:pt x="0" y="23"/>
                  </a:cubicBezTo>
                  <a:cubicBezTo>
                    <a:pt x="0" y="22"/>
                    <a:pt x="0" y="21"/>
                    <a:pt x="0" y="21"/>
                  </a:cubicBezTo>
                  <a:cubicBezTo>
                    <a:pt x="16" y="1"/>
                    <a:pt x="16" y="1"/>
                    <a:pt x="16" y="1"/>
                  </a:cubicBezTo>
                  <a:cubicBezTo>
                    <a:pt x="17" y="0"/>
                    <a:pt x="19" y="0"/>
                    <a:pt x="20" y="1"/>
                  </a:cubicBezTo>
                  <a:cubicBezTo>
                    <a:pt x="36" y="21"/>
                    <a:pt x="36" y="21"/>
                    <a:pt x="36" y="21"/>
                  </a:cubicBezTo>
                  <a:cubicBezTo>
                    <a:pt x="36" y="21"/>
                    <a:pt x="36" y="22"/>
                    <a:pt x="36" y="23"/>
                  </a:cubicBezTo>
                  <a:cubicBezTo>
                    <a:pt x="35" y="24"/>
                    <a:pt x="35" y="24"/>
                    <a:pt x="34" y="24"/>
                  </a:cubicBezTo>
                  <a:close/>
                  <a:moveTo>
                    <a:pt x="6" y="20"/>
                  </a:moveTo>
                  <a:cubicBezTo>
                    <a:pt x="30" y="20"/>
                    <a:pt x="30" y="20"/>
                    <a:pt x="30" y="20"/>
                  </a:cubicBezTo>
                  <a:cubicBezTo>
                    <a:pt x="18" y="5"/>
                    <a:pt x="18" y="5"/>
                    <a:pt x="18" y="5"/>
                  </a:cubicBezTo>
                  <a:lnTo>
                    <a:pt x="6" y="2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id-ID" sz="1050"/>
            </a:p>
          </p:txBody>
        </p:sp>
        <p:sp>
          <p:nvSpPr>
            <p:cNvPr id="50" name="Freeform 1736">
              <a:extLst>
                <a:ext uri="{FF2B5EF4-FFF2-40B4-BE49-F238E27FC236}">
                  <a16:creationId xmlns:a16="http://schemas.microsoft.com/office/drawing/2014/main" id="{951A8983-BFFC-BF14-134B-48703ED01D4C}"/>
                </a:ext>
              </a:extLst>
            </p:cNvPr>
            <p:cNvSpPr>
              <a:spLocks/>
            </p:cNvSpPr>
            <p:nvPr/>
          </p:nvSpPr>
          <p:spPr bwMode="auto">
            <a:xfrm>
              <a:off x="3390900" y="993775"/>
              <a:ext cx="361950" cy="15875"/>
            </a:xfrm>
            <a:custGeom>
              <a:avLst/>
              <a:gdLst>
                <a:gd name="T0" fmla="*/ 94 w 96"/>
                <a:gd name="T1" fmla="*/ 4 h 4"/>
                <a:gd name="T2" fmla="*/ 2 w 96"/>
                <a:gd name="T3" fmla="*/ 4 h 4"/>
                <a:gd name="T4" fmla="*/ 0 w 96"/>
                <a:gd name="T5" fmla="*/ 2 h 4"/>
                <a:gd name="T6" fmla="*/ 2 w 96"/>
                <a:gd name="T7" fmla="*/ 0 h 4"/>
                <a:gd name="T8" fmla="*/ 94 w 96"/>
                <a:gd name="T9" fmla="*/ 0 h 4"/>
                <a:gd name="T10" fmla="*/ 96 w 96"/>
                <a:gd name="T11" fmla="*/ 2 h 4"/>
                <a:gd name="T12" fmla="*/ 94 w 9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4"/>
                  </a:moveTo>
                  <a:cubicBezTo>
                    <a:pt x="2" y="4"/>
                    <a:pt x="2" y="4"/>
                    <a:pt x="2" y="4"/>
                  </a:cubicBezTo>
                  <a:cubicBezTo>
                    <a:pt x="1" y="4"/>
                    <a:pt x="0" y="3"/>
                    <a:pt x="0" y="2"/>
                  </a:cubicBezTo>
                  <a:cubicBezTo>
                    <a:pt x="0" y="1"/>
                    <a:pt x="1" y="0"/>
                    <a:pt x="2" y="0"/>
                  </a:cubicBezTo>
                  <a:cubicBezTo>
                    <a:pt x="94" y="0"/>
                    <a:pt x="94" y="0"/>
                    <a:pt x="94" y="0"/>
                  </a:cubicBezTo>
                  <a:cubicBezTo>
                    <a:pt x="95" y="0"/>
                    <a:pt x="96" y="1"/>
                    <a:pt x="96" y="2"/>
                  </a:cubicBezTo>
                  <a:cubicBezTo>
                    <a:pt x="96" y="3"/>
                    <a:pt x="95" y="4"/>
                    <a:pt x="94" y="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id-ID" sz="1050"/>
            </a:p>
          </p:txBody>
        </p:sp>
        <p:sp>
          <p:nvSpPr>
            <p:cNvPr id="51" name="Freeform 1737">
              <a:extLst>
                <a:ext uri="{FF2B5EF4-FFF2-40B4-BE49-F238E27FC236}">
                  <a16:creationId xmlns:a16="http://schemas.microsoft.com/office/drawing/2014/main" id="{1659E859-9262-14D0-8917-C9FF766ED880}"/>
                </a:ext>
              </a:extLst>
            </p:cNvPr>
            <p:cNvSpPr>
              <a:spLocks noEditPoints="1"/>
            </p:cNvSpPr>
            <p:nvPr/>
          </p:nvSpPr>
          <p:spPr bwMode="auto">
            <a:xfrm>
              <a:off x="3586163" y="798513"/>
              <a:ext cx="166688" cy="166688"/>
            </a:xfrm>
            <a:custGeom>
              <a:avLst/>
              <a:gdLst>
                <a:gd name="T0" fmla="*/ 22 w 44"/>
                <a:gd name="T1" fmla="*/ 44 h 44"/>
                <a:gd name="T2" fmla="*/ 0 w 44"/>
                <a:gd name="T3" fmla="*/ 22 h 44"/>
                <a:gd name="T4" fmla="*/ 22 w 44"/>
                <a:gd name="T5" fmla="*/ 0 h 44"/>
                <a:gd name="T6" fmla="*/ 44 w 44"/>
                <a:gd name="T7" fmla="*/ 22 h 44"/>
                <a:gd name="T8" fmla="*/ 22 w 44"/>
                <a:gd name="T9" fmla="*/ 44 h 44"/>
                <a:gd name="T10" fmla="*/ 22 w 44"/>
                <a:gd name="T11" fmla="*/ 4 h 44"/>
                <a:gd name="T12" fmla="*/ 4 w 44"/>
                <a:gd name="T13" fmla="*/ 22 h 44"/>
                <a:gd name="T14" fmla="*/ 22 w 44"/>
                <a:gd name="T15" fmla="*/ 40 h 44"/>
                <a:gd name="T16" fmla="*/ 40 w 44"/>
                <a:gd name="T17" fmla="*/ 22 h 44"/>
                <a:gd name="T18" fmla="*/ 22 w 44"/>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22" y="4"/>
                  </a:moveTo>
                  <a:cubicBezTo>
                    <a:pt x="12" y="4"/>
                    <a:pt x="4" y="12"/>
                    <a:pt x="4" y="22"/>
                  </a:cubicBezTo>
                  <a:cubicBezTo>
                    <a:pt x="4" y="32"/>
                    <a:pt x="12" y="40"/>
                    <a:pt x="22" y="40"/>
                  </a:cubicBezTo>
                  <a:cubicBezTo>
                    <a:pt x="32" y="40"/>
                    <a:pt x="40" y="32"/>
                    <a:pt x="40" y="22"/>
                  </a:cubicBezTo>
                  <a:cubicBezTo>
                    <a:pt x="40" y="12"/>
                    <a:pt x="32" y="4"/>
                    <a:pt x="22" y="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id-ID" sz="1050"/>
            </a:p>
          </p:txBody>
        </p:sp>
        <p:sp>
          <p:nvSpPr>
            <p:cNvPr id="52" name="Freeform 1738">
              <a:extLst>
                <a:ext uri="{FF2B5EF4-FFF2-40B4-BE49-F238E27FC236}">
                  <a16:creationId xmlns:a16="http://schemas.microsoft.com/office/drawing/2014/main" id="{7028ED22-8A26-3081-F019-CBA614227469}"/>
                </a:ext>
              </a:extLst>
            </p:cNvPr>
            <p:cNvSpPr>
              <a:spLocks/>
            </p:cNvSpPr>
            <p:nvPr/>
          </p:nvSpPr>
          <p:spPr bwMode="auto">
            <a:xfrm>
              <a:off x="3643313" y="839788"/>
              <a:ext cx="52388" cy="84138"/>
            </a:xfrm>
            <a:custGeom>
              <a:avLst/>
              <a:gdLst>
                <a:gd name="T0" fmla="*/ 7 w 14"/>
                <a:gd name="T1" fmla="*/ 22 h 22"/>
                <a:gd name="T2" fmla="*/ 0 w 14"/>
                <a:gd name="T3" fmla="*/ 16 h 22"/>
                <a:gd name="T4" fmla="*/ 2 w 14"/>
                <a:gd name="T5" fmla="*/ 14 h 22"/>
                <a:gd name="T6" fmla="*/ 4 w 14"/>
                <a:gd name="T7" fmla="*/ 16 h 22"/>
                <a:gd name="T8" fmla="*/ 7 w 14"/>
                <a:gd name="T9" fmla="*/ 18 h 22"/>
                <a:gd name="T10" fmla="*/ 10 w 14"/>
                <a:gd name="T11" fmla="*/ 16 h 22"/>
                <a:gd name="T12" fmla="*/ 7 w 14"/>
                <a:gd name="T13" fmla="*/ 13 h 22"/>
                <a:gd name="T14" fmla="*/ 0 w 14"/>
                <a:gd name="T15" fmla="*/ 6 h 22"/>
                <a:gd name="T16" fmla="*/ 7 w 14"/>
                <a:gd name="T17" fmla="*/ 0 h 22"/>
                <a:gd name="T18" fmla="*/ 14 w 14"/>
                <a:gd name="T19" fmla="*/ 6 h 22"/>
                <a:gd name="T20" fmla="*/ 12 w 14"/>
                <a:gd name="T21" fmla="*/ 8 h 22"/>
                <a:gd name="T22" fmla="*/ 10 w 14"/>
                <a:gd name="T23" fmla="*/ 6 h 22"/>
                <a:gd name="T24" fmla="*/ 7 w 14"/>
                <a:gd name="T25" fmla="*/ 4 h 22"/>
                <a:gd name="T26" fmla="*/ 4 w 14"/>
                <a:gd name="T27" fmla="*/ 6 h 22"/>
                <a:gd name="T28" fmla="*/ 7 w 14"/>
                <a:gd name="T29" fmla="*/ 9 h 22"/>
                <a:gd name="T30" fmla="*/ 14 w 14"/>
                <a:gd name="T31" fmla="*/ 16 h 22"/>
                <a:gd name="T32" fmla="*/ 7 w 14"/>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2">
                  <a:moveTo>
                    <a:pt x="7" y="22"/>
                  </a:moveTo>
                  <a:cubicBezTo>
                    <a:pt x="3" y="22"/>
                    <a:pt x="0" y="19"/>
                    <a:pt x="0" y="16"/>
                  </a:cubicBezTo>
                  <a:cubicBezTo>
                    <a:pt x="0" y="15"/>
                    <a:pt x="1" y="14"/>
                    <a:pt x="2" y="14"/>
                  </a:cubicBezTo>
                  <a:cubicBezTo>
                    <a:pt x="3" y="14"/>
                    <a:pt x="4" y="15"/>
                    <a:pt x="4" y="16"/>
                  </a:cubicBezTo>
                  <a:cubicBezTo>
                    <a:pt x="4" y="17"/>
                    <a:pt x="6" y="18"/>
                    <a:pt x="7" y="18"/>
                  </a:cubicBezTo>
                  <a:cubicBezTo>
                    <a:pt x="8" y="18"/>
                    <a:pt x="10" y="17"/>
                    <a:pt x="10" y="16"/>
                  </a:cubicBezTo>
                  <a:cubicBezTo>
                    <a:pt x="10" y="14"/>
                    <a:pt x="8" y="13"/>
                    <a:pt x="7" y="13"/>
                  </a:cubicBezTo>
                  <a:cubicBezTo>
                    <a:pt x="3" y="13"/>
                    <a:pt x="0" y="10"/>
                    <a:pt x="0" y="6"/>
                  </a:cubicBezTo>
                  <a:cubicBezTo>
                    <a:pt x="0" y="3"/>
                    <a:pt x="3" y="0"/>
                    <a:pt x="7" y="0"/>
                  </a:cubicBezTo>
                  <a:cubicBezTo>
                    <a:pt x="11" y="0"/>
                    <a:pt x="14" y="3"/>
                    <a:pt x="14" y="6"/>
                  </a:cubicBezTo>
                  <a:cubicBezTo>
                    <a:pt x="14" y="7"/>
                    <a:pt x="13" y="8"/>
                    <a:pt x="12" y="8"/>
                  </a:cubicBezTo>
                  <a:cubicBezTo>
                    <a:pt x="11" y="8"/>
                    <a:pt x="10" y="7"/>
                    <a:pt x="10" y="6"/>
                  </a:cubicBezTo>
                  <a:cubicBezTo>
                    <a:pt x="10" y="5"/>
                    <a:pt x="8" y="4"/>
                    <a:pt x="7" y="4"/>
                  </a:cubicBezTo>
                  <a:cubicBezTo>
                    <a:pt x="6" y="4"/>
                    <a:pt x="4" y="5"/>
                    <a:pt x="4" y="6"/>
                  </a:cubicBezTo>
                  <a:cubicBezTo>
                    <a:pt x="4" y="8"/>
                    <a:pt x="6" y="9"/>
                    <a:pt x="7" y="9"/>
                  </a:cubicBezTo>
                  <a:cubicBezTo>
                    <a:pt x="11" y="9"/>
                    <a:pt x="14" y="12"/>
                    <a:pt x="14" y="16"/>
                  </a:cubicBezTo>
                  <a:cubicBezTo>
                    <a:pt x="14" y="19"/>
                    <a:pt x="11" y="22"/>
                    <a:pt x="7" y="2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id-ID" sz="1050"/>
            </a:p>
          </p:txBody>
        </p:sp>
        <p:sp>
          <p:nvSpPr>
            <p:cNvPr id="53" name="Freeform 1739">
              <a:extLst>
                <a:ext uri="{FF2B5EF4-FFF2-40B4-BE49-F238E27FC236}">
                  <a16:creationId xmlns:a16="http://schemas.microsoft.com/office/drawing/2014/main" id="{168D7C07-7927-9EB4-97F8-7FD57103B805}"/>
                </a:ext>
              </a:extLst>
            </p:cNvPr>
            <p:cNvSpPr>
              <a:spLocks/>
            </p:cNvSpPr>
            <p:nvPr/>
          </p:nvSpPr>
          <p:spPr bwMode="auto">
            <a:xfrm>
              <a:off x="3662363" y="908050"/>
              <a:ext cx="14288" cy="26988"/>
            </a:xfrm>
            <a:custGeom>
              <a:avLst/>
              <a:gdLst>
                <a:gd name="T0" fmla="*/ 2 w 4"/>
                <a:gd name="T1" fmla="*/ 7 h 7"/>
                <a:gd name="T2" fmla="*/ 0 w 4"/>
                <a:gd name="T3" fmla="*/ 5 h 7"/>
                <a:gd name="T4" fmla="*/ 0 w 4"/>
                <a:gd name="T5" fmla="*/ 2 h 7"/>
                <a:gd name="T6" fmla="*/ 2 w 4"/>
                <a:gd name="T7" fmla="*/ 0 h 7"/>
                <a:gd name="T8" fmla="*/ 4 w 4"/>
                <a:gd name="T9" fmla="*/ 2 h 7"/>
                <a:gd name="T10" fmla="*/ 4 w 4"/>
                <a:gd name="T11" fmla="*/ 5 h 7"/>
                <a:gd name="T12" fmla="*/ 2 w 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2" y="7"/>
                  </a:moveTo>
                  <a:cubicBezTo>
                    <a:pt x="1" y="7"/>
                    <a:pt x="0" y="6"/>
                    <a:pt x="0" y="5"/>
                  </a:cubicBezTo>
                  <a:cubicBezTo>
                    <a:pt x="0" y="2"/>
                    <a:pt x="0" y="2"/>
                    <a:pt x="0" y="2"/>
                  </a:cubicBezTo>
                  <a:cubicBezTo>
                    <a:pt x="0" y="1"/>
                    <a:pt x="1" y="0"/>
                    <a:pt x="2" y="0"/>
                  </a:cubicBezTo>
                  <a:cubicBezTo>
                    <a:pt x="3" y="0"/>
                    <a:pt x="4" y="1"/>
                    <a:pt x="4" y="2"/>
                  </a:cubicBezTo>
                  <a:cubicBezTo>
                    <a:pt x="4" y="5"/>
                    <a:pt x="4" y="5"/>
                    <a:pt x="4" y="5"/>
                  </a:cubicBezTo>
                  <a:cubicBezTo>
                    <a:pt x="4" y="6"/>
                    <a:pt x="3" y="7"/>
                    <a:pt x="2" y="7"/>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id-ID" sz="1050"/>
            </a:p>
          </p:txBody>
        </p:sp>
        <p:sp>
          <p:nvSpPr>
            <p:cNvPr id="54" name="Freeform 1740">
              <a:extLst>
                <a:ext uri="{FF2B5EF4-FFF2-40B4-BE49-F238E27FC236}">
                  <a16:creationId xmlns:a16="http://schemas.microsoft.com/office/drawing/2014/main" id="{EB794B76-28AE-2179-AFB7-593A1A720E4A}"/>
                </a:ext>
              </a:extLst>
            </p:cNvPr>
            <p:cNvSpPr>
              <a:spLocks/>
            </p:cNvSpPr>
            <p:nvPr/>
          </p:nvSpPr>
          <p:spPr bwMode="auto">
            <a:xfrm>
              <a:off x="3662363" y="828675"/>
              <a:ext cx="14288" cy="26988"/>
            </a:xfrm>
            <a:custGeom>
              <a:avLst/>
              <a:gdLst>
                <a:gd name="T0" fmla="*/ 2 w 4"/>
                <a:gd name="T1" fmla="*/ 7 h 7"/>
                <a:gd name="T2" fmla="*/ 0 w 4"/>
                <a:gd name="T3" fmla="*/ 5 h 7"/>
                <a:gd name="T4" fmla="*/ 0 w 4"/>
                <a:gd name="T5" fmla="*/ 2 h 7"/>
                <a:gd name="T6" fmla="*/ 2 w 4"/>
                <a:gd name="T7" fmla="*/ 0 h 7"/>
                <a:gd name="T8" fmla="*/ 4 w 4"/>
                <a:gd name="T9" fmla="*/ 2 h 7"/>
                <a:gd name="T10" fmla="*/ 4 w 4"/>
                <a:gd name="T11" fmla="*/ 5 h 7"/>
                <a:gd name="T12" fmla="*/ 2 w 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2" y="7"/>
                  </a:moveTo>
                  <a:cubicBezTo>
                    <a:pt x="1" y="7"/>
                    <a:pt x="0" y="6"/>
                    <a:pt x="0" y="5"/>
                  </a:cubicBezTo>
                  <a:cubicBezTo>
                    <a:pt x="0" y="2"/>
                    <a:pt x="0" y="2"/>
                    <a:pt x="0" y="2"/>
                  </a:cubicBezTo>
                  <a:cubicBezTo>
                    <a:pt x="0" y="1"/>
                    <a:pt x="1" y="0"/>
                    <a:pt x="2" y="0"/>
                  </a:cubicBezTo>
                  <a:cubicBezTo>
                    <a:pt x="3" y="0"/>
                    <a:pt x="4" y="1"/>
                    <a:pt x="4" y="2"/>
                  </a:cubicBezTo>
                  <a:cubicBezTo>
                    <a:pt x="4" y="5"/>
                    <a:pt x="4" y="5"/>
                    <a:pt x="4" y="5"/>
                  </a:cubicBezTo>
                  <a:cubicBezTo>
                    <a:pt x="4" y="6"/>
                    <a:pt x="3" y="7"/>
                    <a:pt x="2" y="7"/>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id-ID" sz="1050"/>
            </a:p>
          </p:txBody>
        </p:sp>
        <p:sp>
          <p:nvSpPr>
            <p:cNvPr id="55" name="Freeform 1741">
              <a:extLst>
                <a:ext uri="{FF2B5EF4-FFF2-40B4-BE49-F238E27FC236}">
                  <a16:creationId xmlns:a16="http://schemas.microsoft.com/office/drawing/2014/main" id="{8C00165D-BA09-077D-75EC-EE537497A3DB}"/>
                </a:ext>
              </a:extLst>
            </p:cNvPr>
            <p:cNvSpPr>
              <a:spLocks noEditPoints="1"/>
            </p:cNvSpPr>
            <p:nvPr/>
          </p:nvSpPr>
          <p:spPr bwMode="auto">
            <a:xfrm>
              <a:off x="3414713" y="723900"/>
              <a:ext cx="104775" cy="104775"/>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4 h 28"/>
                <a:gd name="T12" fmla="*/ 4 w 28"/>
                <a:gd name="T13" fmla="*/ 14 h 28"/>
                <a:gd name="T14" fmla="*/ 14 w 28"/>
                <a:gd name="T15" fmla="*/ 24 h 28"/>
                <a:gd name="T16" fmla="*/ 24 w 28"/>
                <a:gd name="T17" fmla="*/ 14 h 28"/>
                <a:gd name="T18" fmla="*/ 14 w 28"/>
                <a:gd name="T19"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6"/>
                    <a:pt x="6" y="0"/>
                    <a:pt x="14" y="0"/>
                  </a:cubicBezTo>
                  <a:cubicBezTo>
                    <a:pt x="22" y="0"/>
                    <a:pt x="28" y="6"/>
                    <a:pt x="28" y="14"/>
                  </a:cubicBezTo>
                  <a:cubicBezTo>
                    <a:pt x="28" y="22"/>
                    <a:pt x="22" y="28"/>
                    <a:pt x="14" y="28"/>
                  </a:cubicBezTo>
                  <a:close/>
                  <a:moveTo>
                    <a:pt x="14" y="4"/>
                  </a:moveTo>
                  <a:cubicBezTo>
                    <a:pt x="8" y="4"/>
                    <a:pt x="4" y="8"/>
                    <a:pt x="4" y="14"/>
                  </a:cubicBezTo>
                  <a:cubicBezTo>
                    <a:pt x="4" y="20"/>
                    <a:pt x="8" y="24"/>
                    <a:pt x="14" y="24"/>
                  </a:cubicBezTo>
                  <a:cubicBezTo>
                    <a:pt x="20" y="24"/>
                    <a:pt x="24" y="20"/>
                    <a:pt x="24" y="14"/>
                  </a:cubicBezTo>
                  <a:cubicBezTo>
                    <a:pt x="24" y="8"/>
                    <a:pt x="20" y="4"/>
                    <a:pt x="14" y="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id-ID" sz="1050"/>
            </a:p>
          </p:txBody>
        </p:sp>
        <p:sp>
          <p:nvSpPr>
            <p:cNvPr id="56" name="Freeform 1742">
              <a:extLst>
                <a:ext uri="{FF2B5EF4-FFF2-40B4-BE49-F238E27FC236}">
                  <a16:creationId xmlns:a16="http://schemas.microsoft.com/office/drawing/2014/main" id="{F960340B-8CC7-798B-F575-E9C2B06734AD}"/>
                </a:ext>
              </a:extLst>
            </p:cNvPr>
            <p:cNvSpPr>
              <a:spLocks noEditPoints="1"/>
            </p:cNvSpPr>
            <p:nvPr/>
          </p:nvSpPr>
          <p:spPr bwMode="auto">
            <a:xfrm>
              <a:off x="3390900" y="844550"/>
              <a:ext cx="150813" cy="165100"/>
            </a:xfrm>
            <a:custGeom>
              <a:avLst/>
              <a:gdLst>
                <a:gd name="T0" fmla="*/ 26 w 40"/>
                <a:gd name="T1" fmla="*/ 44 h 44"/>
                <a:gd name="T2" fmla="*/ 14 w 40"/>
                <a:gd name="T3" fmla="*/ 44 h 44"/>
                <a:gd name="T4" fmla="*/ 12 w 40"/>
                <a:gd name="T5" fmla="*/ 42 h 44"/>
                <a:gd name="T6" fmla="*/ 12 w 40"/>
                <a:gd name="T7" fmla="*/ 26 h 44"/>
                <a:gd name="T8" fmla="*/ 0 w 40"/>
                <a:gd name="T9" fmla="*/ 2 h 44"/>
                <a:gd name="T10" fmla="*/ 2 w 40"/>
                <a:gd name="T11" fmla="*/ 0 h 44"/>
                <a:gd name="T12" fmla="*/ 38 w 40"/>
                <a:gd name="T13" fmla="*/ 0 h 44"/>
                <a:gd name="T14" fmla="*/ 40 w 40"/>
                <a:gd name="T15" fmla="*/ 2 h 44"/>
                <a:gd name="T16" fmla="*/ 28 w 40"/>
                <a:gd name="T17" fmla="*/ 26 h 44"/>
                <a:gd name="T18" fmla="*/ 28 w 40"/>
                <a:gd name="T19" fmla="*/ 42 h 44"/>
                <a:gd name="T20" fmla="*/ 26 w 40"/>
                <a:gd name="T21" fmla="*/ 44 h 44"/>
                <a:gd name="T22" fmla="*/ 16 w 40"/>
                <a:gd name="T23" fmla="*/ 40 h 44"/>
                <a:gd name="T24" fmla="*/ 24 w 40"/>
                <a:gd name="T25" fmla="*/ 40 h 44"/>
                <a:gd name="T26" fmla="*/ 24 w 40"/>
                <a:gd name="T27" fmla="*/ 25 h 44"/>
                <a:gd name="T28" fmla="*/ 25 w 40"/>
                <a:gd name="T29" fmla="*/ 23 h 44"/>
                <a:gd name="T30" fmla="*/ 36 w 40"/>
                <a:gd name="T31" fmla="*/ 4 h 44"/>
                <a:gd name="T32" fmla="*/ 4 w 40"/>
                <a:gd name="T33" fmla="*/ 4 h 44"/>
                <a:gd name="T34" fmla="*/ 15 w 40"/>
                <a:gd name="T35" fmla="*/ 23 h 44"/>
                <a:gd name="T36" fmla="*/ 16 w 40"/>
                <a:gd name="T37" fmla="*/ 25 h 44"/>
                <a:gd name="T38" fmla="*/ 16 w 40"/>
                <a:gd name="T3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44">
                  <a:moveTo>
                    <a:pt x="26" y="44"/>
                  </a:moveTo>
                  <a:cubicBezTo>
                    <a:pt x="14" y="44"/>
                    <a:pt x="14" y="44"/>
                    <a:pt x="14" y="44"/>
                  </a:cubicBezTo>
                  <a:cubicBezTo>
                    <a:pt x="13" y="44"/>
                    <a:pt x="12" y="43"/>
                    <a:pt x="12" y="42"/>
                  </a:cubicBezTo>
                  <a:cubicBezTo>
                    <a:pt x="12" y="26"/>
                    <a:pt x="12" y="26"/>
                    <a:pt x="12" y="26"/>
                  </a:cubicBezTo>
                  <a:cubicBezTo>
                    <a:pt x="4" y="22"/>
                    <a:pt x="0" y="11"/>
                    <a:pt x="0" y="2"/>
                  </a:cubicBezTo>
                  <a:cubicBezTo>
                    <a:pt x="0" y="1"/>
                    <a:pt x="1" y="0"/>
                    <a:pt x="2" y="0"/>
                  </a:cubicBezTo>
                  <a:cubicBezTo>
                    <a:pt x="38" y="0"/>
                    <a:pt x="38" y="0"/>
                    <a:pt x="38" y="0"/>
                  </a:cubicBezTo>
                  <a:cubicBezTo>
                    <a:pt x="39" y="0"/>
                    <a:pt x="40" y="1"/>
                    <a:pt x="40" y="2"/>
                  </a:cubicBezTo>
                  <a:cubicBezTo>
                    <a:pt x="40" y="11"/>
                    <a:pt x="36" y="22"/>
                    <a:pt x="28" y="26"/>
                  </a:cubicBezTo>
                  <a:cubicBezTo>
                    <a:pt x="28" y="42"/>
                    <a:pt x="28" y="42"/>
                    <a:pt x="28" y="42"/>
                  </a:cubicBezTo>
                  <a:cubicBezTo>
                    <a:pt x="28" y="43"/>
                    <a:pt x="27" y="44"/>
                    <a:pt x="26" y="44"/>
                  </a:cubicBezTo>
                  <a:close/>
                  <a:moveTo>
                    <a:pt x="16" y="40"/>
                  </a:moveTo>
                  <a:cubicBezTo>
                    <a:pt x="24" y="40"/>
                    <a:pt x="24" y="40"/>
                    <a:pt x="24" y="40"/>
                  </a:cubicBezTo>
                  <a:cubicBezTo>
                    <a:pt x="24" y="25"/>
                    <a:pt x="24" y="25"/>
                    <a:pt x="24" y="25"/>
                  </a:cubicBezTo>
                  <a:cubicBezTo>
                    <a:pt x="24" y="24"/>
                    <a:pt x="25" y="23"/>
                    <a:pt x="25" y="23"/>
                  </a:cubicBezTo>
                  <a:cubicBezTo>
                    <a:pt x="31" y="21"/>
                    <a:pt x="35" y="12"/>
                    <a:pt x="36" y="4"/>
                  </a:cubicBezTo>
                  <a:cubicBezTo>
                    <a:pt x="4" y="4"/>
                    <a:pt x="4" y="4"/>
                    <a:pt x="4" y="4"/>
                  </a:cubicBezTo>
                  <a:cubicBezTo>
                    <a:pt x="5" y="12"/>
                    <a:pt x="9" y="21"/>
                    <a:pt x="15" y="23"/>
                  </a:cubicBezTo>
                  <a:cubicBezTo>
                    <a:pt x="15" y="23"/>
                    <a:pt x="16" y="24"/>
                    <a:pt x="16" y="25"/>
                  </a:cubicBezTo>
                  <a:lnTo>
                    <a:pt x="16" y="4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id-ID" sz="1050"/>
            </a:p>
          </p:txBody>
        </p:sp>
      </p:grpSp>
      <p:grpSp>
        <p:nvGrpSpPr>
          <p:cNvPr id="57" name="Group 56">
            <a:extLst>
              <a:ext uri="{FF2B5EF4-FFF2-40B4-BE49-F238E27FC236}">
                <a16:creationId xmlns:a16="http://schemas.microsoft.com/office/drawing/2014/main" id="{EC7B86E2-23EA-709F-9CEA-92CEA4ED8A2E}"/>
              </a:ext>
            </a:extLst>
          </p:cNvPr>
          <p:cNvGrpSpPr/>
          <p:nvPr/>
        </p:nvGrpSpPr>
        <p:grpSpPr>
          <a:xfrm>
            <a:off x="7065171" y="3300517"/>
            <a:ext cx="209797" cy="140480"/>
            <a:chOff x="8440738" y="3729038"/>
            <a:chExt cx="360363" cy="241300"/>
          </a:xfrm>
          <a:solidFill>
            <a:schemeClr val="bg1"/>
          </a:solidFill>
        </p:grpSpPr>
        <p:sp>
          <p:nvSpPr>
            <p:cNvPr id="58" name="Freeform 1204">
              <a:extLst>
                <a:ext uri="{FF2B5EF4-FFF2-40B4-BE49-F238E27FC236}">
                  <a16:creationId xmlns:a16="http://schemas.microsoft.com/office/drawing/2014/main" id="{E9E58F84-9398-BDDB-B559-1146C61852F5}"/>
                </a:ext>
              </a:extLst>
            </p:cNvPr>
            <p:cNvSpPr>
              <a:spLocks/>
            </p:cNvSpPr>
            <p:nvPr/>
          </p:nvSpPr>
          <p:spPr bwMode="auto">
            <a:xfrm>
              <a:off x="8440738" y="3954463"/>
              <a:ext cx="360363" cy="15875"/>
            </a:xfrm>
            <a:custGeom>
              <a:avLst/>
              <a:gdLst>
                <a:gd name="T0" fmla="*/ 94 w 96"/>
                <a:gd name="T1" fmla="*/ 4 h 4"/>
                <a:gd name="T2" fmla="*/ 2 w 96"/>
                <a:gd name="T3" fmla="*/ 4 h 4"/>
                <a:gd name="T4" fmla="*/ 0 w 96"/>
                <a:gd name="T5" fmla="*/ 2 h 4"/>
                <a:gd name="T6" fmla="*/ 2 w 96"/>
                <a:gd name="T7" fmla="*/ 0 h 4"/>
                <a:gd name="T8" fmla="*/ 94 w 96"/>
                <a:gd name="T9" fmla="*/ 0 h 4"/>
                <a:gd name="T10" fmla="*/ 96 w 96"/>
                <a:gd name="T11" fmla="*/ 2 h 4"/>
                <a:gd name="T12" fmla="*/ 94 w 9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4"/>
                  </a:moveTo>
                  <a:cubicBezTo>
                    <a:pt x="2" y="4"/>
                    <a:pt x="2" y="4"/>
                    <a:pt x="2" y="4"/>
                  </a:cubicBezTo>
                  <a:cubicBezTo>
                    <a:pt x="1" y="4"/>
                    <a:pt x="0" y="3"/>
                    <a:pt x="0" y="2"/>
                  </a:cubicBezTo>
                  <a:cubicBezTo>
                    <a:pt x="0" y="1"/>
                    <a:pt x="1" y="0"/>
                    <a:pt x="2" y="0"/>
                  </a:cubicBezTo>
                  <a:cubicBezTo>
                    <a:pt x="94" y="0"/>
                    <a:pt x="94" y="0"/>
                    <a:pt x="94" y="0"/>
                  </a:cubicBezTo>
                  <a:cubicBezTo>
                    <a:pt x="95" y="0"/>
                    <a:pt x="96" y="1"/>
                    <a:pt x="96" y="2"/>
                  </a:cubicBezTo>
                  <a:cubicBezTo>
                    <a:pt x="96" y="3"/>
                    <a:pt x="95" y="4"/>
                    <a:pt x="9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59" name="Freeform 1205">
              <a:extLst>
                <a:ext uri="{FF2B5EF4-FFF2-40B4-BE49-F238E27FC236}">
                  <a16:creationId xmlns:a16="http://schemas.microsoft.com/office/drawing/2014/main" id="{2D2DA260-C98D-89AD-C283-272617BE9626}"/>
                </a:ext>
              </a:extLst>
            </p:cNvPr>
            <p:cNvSpPr>
              <a:spLocks noEditPoints="1"/>
            </p:cNvSpPr>
            <p:nvPr/>
          </p:nvSpPr>
          <p:spPr bwMode="auto">
            <a:xfrm>
              <a:off x="8455025" y="3879850"/>
              <a:ext cx="60325" cy="90488"/>
            </a:xfrm>
            <a:custGeom>
              <a:avLst/>
              <a:gdLst>
                <a:gd name="T0" fmla="*/ 14 w 16"/>
                <a:gd name="T1" fmla="*/ 24 h 24"/>
                <a:gd name="T2" fmla="*/ 2 w 16"/>
                <a:gd name="T3" fmla="*/ 24 h 24"/>
                <a:gd name="T4" fmla="*/ 0 w 16"/>
                <a:gd name="T5" fmla="*/ 22 h 24"/>
                <a:gd name="T6" fmla="*/ 0 w 16"/>
                <a:gd name="T7" fmla="*/ 2 h 24"/>
                <a:gd name="T8" fmla="*/ 2 w 16"/>
                <a:gd name="T9" fmla="*/ 0 h 24"/>
                <a:gd name="T10" fmla="*/ 14 w 16"/>
                <a:gd name="T11" fmla="*/ 0 h 24"/>
                <a:gd name="T12" fmla="*/ 16 w 16"/>
                <a:gd name="T13" fmla="*/ 2 h 24"/>
                <a:gd name="T14" fmla="*/ 16 w 16"/>
                <a:gd name="T15" fmla="*/ 22 h 24"/>
                <a:gd name="T16" fmla="*/ 14 w 16"/>
                <a:gd name="T17" fmla="*/ 24 h 24"/>
                <a:gd name="T18" fmla="*/ 4 w 16"/>
                <a:gd name="T19" fmla="*/ 20 h 24"/>
                <a:gd name="T20" fmla="*/ 12 w 16"/>
                <a:gd name="T21" fmla="*/ 20 h 24"/>
                <a:gd name="T22" fmla="*/ 12 w 16"/>
                <a:gd name="T23" fmla="*/ 4 h 24"/>
                <a:gd name="T24" fmla="*/ 4 w 16"/>
                <a:gd name="T25" fmla="*/ 4 h 24"/>
                <a:gd name="T26" fmla="*/ 4 w 16"/>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4">
                  <a:moveTo>
                    <a:pt x="14" y="24"/>
                  </a:moveTo>
                  <a:cubicBezTo>
                    <a:pt x="2" y="24"/>
                    <a:pt x="2" y="24"/>
                    <a:pt x="2" y="24"/>
                  </a:cubicBezTo>
                  <a:cubicBezTo>
                    <a:pt x="1" y="24"/>
                    <a:pt x="0" y="23"/>
                    <a:pt x="0" y="22"/>
                  </a:cubicBezTo>
                  <a:cubicBezTo>
                    <a:pt x="0" y="2"/>
                    <a:pt x="0" y="2"/>
                    <a:pt x="0" y="2"/>
                  </a:cubicBezTo>
                  <a:cubicBezTo>
                    <a:pt x="0" y="1"/>
                    <a:pt x="1" y="0"/>
                    <a:pt x="2" y="0"/>
                  </a:cubicBezTo>
                  <a:cubicBezTo>
                    <a:pt x="14" y="0"/>
                    <a:pt x="14" y="0"/>
                    <a:pt x="14" y="0"/>
                  </a:cubicBezTo>
                  <a:cubicBezTo>
                    <a:pt x="15" y="0"/>
                    <a:pt x="16" y="1"/>
                    <a:pt x="16" y="2"/>
                  </a:cubicBezTo>
                  <a:cubicBezTo>
                    <a:pt x="16" y="22"/>
                    <a:pt x="16" y="22"/>
                    <a:pt x="16" y="22"/>
                  </a:cubicBezTo>
                  <a:cubicBezTo>
                    <a:pt x="16" y="23"/>
                    <a:pt x="15" y="24"/>
                    <a:pt x="14" y="24"/>
                  </a:cubicBezTo>
                  <a:close/>
                  <a:moveTo>
                    <a:pt x="4" y="20"/>
                  </a:moveTo>
                  <a:cubicBezTo>
                    <a:pt x="12" y="20"/>
                    <a:pt x="12" y="20"/>
                    <a:pt x="12" y="20"/>
                  </a:cubicBezTo>
                  <a:cubicBezTo>
                    <a:pt x="12" y="4"/>
                    <a:pt x="12" y="4"/>
                    <a:pt x="12"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60" name="Freeform 1206">
              <a:extLst>
                <a:ext uri="{FF2B5EF4-FFF2-40B4-BE49-F238E27FC236}">
                  <a16:creationId xmlns:a16="http://schemas.microsoft.com/office/drawing/2014/main" id="{BD3989B6-09A4-3E8D-4076-82BDD31BF588}"/>
                </a:ext>
              </a:extLst>
            </p:cNvPr>
            <p:cNvSpPr>
              <a:spLocks noEditPoints="1"/>
            </p:cNvSpPr>
            <p:nvPr/>
          </p:nvSpPr>
          <p:spPr bwMode="auto">
            <a:xfrm>
              <a:off x="8545513" y="3805238"/>
              <a:ext cx="60325" cy="165100"/>
            </a:xfrm>
            <a:custGeom>
              <a:avLst/>
              <a:gdLst>
                <a:gd name="T0" fmla="*/ 14 w 16"/>
                <a:gd name="T1" fmla="*/ 44 h 44"/>
                <a:gd name="T2" fmla="*/ 2 w 16"/>
                <a:gd name="T3" fmla="*/ 44 h 44"/>
                <a:gd name="T4" fmla="*/ 0 w 16"/>
                <a:gd name="T5" fmla="*/ 42 h 44"/>
                <a:gd name="T6" fmla="*/ 0 w 16"/>
                <a:gd name="T7" fmla="*/ 2 h 44"/>
                <a:gd name="T8" fmla="*/ 2 w 16"/>
                <a:gd name="T9" fmla="*/ 0 h 44"/>
                <a:gd name="T10" fmla="*/ 14 w 16"/>
                <a:gd name="T11" fmla="*/ 0 h 44"/>
                <a:gd name="T12" fmla="*/ 16 w 16"/>
                <a:gd name="T13" fmla="*/ 2 h 44"/>
                <a:gd name="T14" fmla="*/ 16 w 16"/>
                <a:gd name="T15" fmla="*/ 42 h 44"/>
                <a:gd name="T16" fmla="*/ 14 w 16"/>
                <a:gd name="T17" fmla="*/ 44 h 44"/>
                <a:gd name="T18" fmla="*/ 4 w 16"/>
                <a:gd name="T19" fmla="*/ 40 h 44"/>
                <a:gd name="T20" fmla="*/ 12 w 16"/>
                <a:gd name="T21" fmla="*/ 40 h 44"/>
                <a:gd name="T22" fmla="*/ 12 w 16"/>
                <a:gd name="T23" fmla="*/ 4 h 44"/>
                <a:gd name="T24" fmla="*/ 4 w 16"/>
                <a:gd name="T25" fmla="*/ 4 h 44"/>
                <a:gd name="T26" fmla="*/ 4 w 16"/>
                <a:gd name="T2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4">
                  <a:moveTo>
                    <a:pt x="14" y="44"/>
                  </a:moveTo>
                  <a:cubicBezTo>
                    <a:pt x="2" y="44"/>
                    <a:pt x="2" y="44"/>
                    <a:pt x="2" y="44"/>
                  </a:cubicBezTo>
                  <a:cubicBezTo>
                    <a:pt x="1" y="44"/>
                    <a:pt x="0" y="43"/>
                    <a:pt x="0" y="42"/>
                  </a:cubicBezTo>
                  <a:cubicBezTo>
                    <a:pt x="0" y="2"/>
                    <a:pt x="0" y="2"/>
                    <a:pt x="0" y="2"/>
                  </a:cubicBezTo>
                  <a:cubicBezTo>
                    <a:pt x="0" y="1"/>
                    <a:pt x="1" y="0"/>
                    <a:pt x="2" y="0"/>
                  </a:cubicBezTo>
                  <a:cubicBezTo>
                    <a:pt x="14" y="0"/>
                    <a:pt x="14" y="0"/>
                    <a:pt x="14" y="0"/>
                  </a:cubicBezTo>
                  <a:cubicBezTo>
                    <a:pt x="15" y="0"/>
                    <a:pt x="16" y="1"/>
                    <a:pt x="16" y="2"/>
                  </a:cubicBezTo>
                  <a:cubicBezTo>
                    <a:pt x="16" y="42"/>
                    <a:pt x="16" y="42"/>
                    <a:pt x="16" y="42"/>
                  </a:cubicBezTo>
                  <a:cubicBezTo>
                    <a:pt x="16" y="43"/>
                    <a:pt x="15" y="44"/>
                    <a:pt x="14" y="44"/>
                  </a:cubicBezTo>
                  <a:close/>
                  <a:moveTo>
                    <a:pt x="4" y="40"/>
                  </a:moveTo>
                  <a:cubicBezTo>
                    <a:pt x="12" y="40"/>
                    <a:pt x="12" y="40"/>
                    <a:pt x="12" y="40"/>
                  </a:cubicBezTo>
                  <a:cubicBezTo>
                    <a:pt x="12" y="4"/>
                    <a:pt x="12" y="4"/>
                    <a:pt x="12" y="4"/>
                  </a:cubicBezTo>
                  <a:cubicBezTo>
                    <a:pt x="4" y="4"/>
                    <a:pt x="4" y="4"/>
                    <a:pt x="4" y="4"/>
                  </a:cubicBezTo>
                  <a:lnTo>
                    <a:pt x="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61" name="Freeform 1207">
              <a:extLst>
                <a:ext uri="{FF2B5EF4-FFF2-40B4-BE49-F238E27FC236}">
                  <a16:creationId xmlns:a16="http://schemas.microsoft.com/office/drawing/2014/main" id="{12E53206-0637-96A3-C14A-1796CE0793BC}"/>
                </a:ext>
              </a:extLst>
            </p:cNvPr>
            <p:cNvSpPr>
              <a:spLocks noEditPoints="1"/>
            </p:cNvSpPr>
            <p:nvPr/>
          </p:nvSpPr>
          <p:spPr bwMode="auto">
            <a:xfrm>
              <a:off x="8636000" y="3835400"/>
              <a:ext cx="60325" cy="134938"/>
            </a:xfrm>
            <a:custGeom>
              <a:avLst/>
              <a:gdLst>
                <a:gd name="T0" fmla="*/ 14 w 16"/>
                <a:gd name="T1" fmla="*/ 36 h 36"/>
                <a:gd name="T2" fmla="*/ 2 w 16"/>
                <a:gd name="T3" fmla="*/ 36 h 36"/>
                <a:gd name="T4" fmla="*/ 0 w 16"/>
                <a:gd name="T5" fmla="*/ 34 h 36"/>
                <a:gd name="T6" fmla="*/ 0 w 16"/>
                <a:gd name="T7" fmla="*/ 2 h 36"/>
                <a:gd name="T8" fmla="*/ 2 w 16"/>
                <a:gd name="T9" fmla="*/ 0 h 36"/>
                <a:gd name="T10" fmla="*/ 14 w 16"/>
                <a:gd name="T11" fmla="*/ 0 h 36"/>
                <a:gd name="T12" fmla="*/ 16 w 16"/>
                <a:gd name="T13" fmla="*/ 2 h 36"/>
                <a:gd name="T14" fmla="*/ 16 w 16"/>
                <a:gd name="T15" fmla="*/ 34 h 36"/>
                <a:gd name="T16" fmla="*/ 14 w 16"/>
                <a:gd name="T17" fmla="*/ 36 h 36"/>
                <a:gd name="T18" fmla="*/ 4 w 16"/>
                <a:gd name="T19" fmla="*/ 32 h 36"/>
                <a:gd name="T20" fmla="*/ 12 w 16"/>
                <a:gd name="T21" fmla="*/ 32 h 36"/>
                <a:gd name="T22" fmla="*/ 12 w 16"/>
                <a:gd name="T23" fmla="*/ 4 h 36"/>
                <a:gd name="T24" fmla="*/ 4 w 16"/>
                <a:gd name="T25" fmla="*/ 4 h 36"/>
                <a:gd name="T26" fmla="*/ 4 w 16"/>
                <a:gd name="T2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6">
                  <a:moveTo>
                    <a:pt x="14" y="36"/>
                  </a:moveTo>
                  <a:cubicBezTo>
                    <a:pt x="2" y="36"/>
                    <a:pt x="2" y="36"/>
                    <a:pt x="2" y="36"/>
                  </a:cubicBezTo>
                  <a:cubicBezTo>
                    <a:pt x="1" y="36"/>
                    <a:pt x="0" y="35"/>
                    <a:pt x="0" y="34"/>
                  </a:cubicBezTo>
                  <a:cubicBezTo>
                    <a:pt x="0" y="2"/>
                    <a:pt x="0" y="2"/>
                    <a:pt x="0" y="2"/>
                  </a:cubicBezTo>
                  <a:cubicBezTo>
                    <a:pt x="0" y="1"/>
                    <a:pt x="1" y="0"/>
                    <a:pt x="2" y="0"/>
                  </a:cubicBezTo>
                  <a:cubicBezTo>
                    <a:pt x="14" y="0"/>
                    <a:pt x="14" y="0"/>
                    <a:pt x="14" y="0"/>
                  </a:cubicBezTo>
                  <a:cubicBezTo>
                    <a:pt x="15" y="0"/>
                    <a:pt x="16" y="1"/>
                    <a:pt x="16" y="2"/>
                  </a:cubicBezTo>
                  <a:cubicBezTo>
                    <a:pt x="16" y="34"/>
                    <a:pt x="16" y="34"/>
                    <a:pt x="16" y="34"/>
                  </a:cubicBezTo>
                  <a:cubicBezTo>
                    <a:pt x="16" y="35"/>
                    <a:pt x="15" y="36"/>
                    <a:pt x="14" y="36"/>
                  </a:cubicBezTo>
                  <a:close/>
                  <a:moveTo>
                    <a:pt x="4" y="32"/>
                  </a:moveTo>
                  <a:cubicBezTo>
                    <a:pt x="12" y="32"/>
                    <a:pt x="12" y="32"/>
                    <a:pt x="12" y="32"/>
                  </a:cubicBezTo>
                  <a:cubicBezTo>
                    <a:pt x="12" y="4"/>
                    <a:pt x="12" y="4"/>
                    <a:pt x="12" y="4"/>
                  </a:cubicBezTo>
                  <a:cubicBezTo>
                    <a:pt x="4" y="4"/>
                    <a:pt x="4" y="4"/>
                    <a:pt x="4" y="4"/>
                  </a:cubicBezTo>
                  <a:lnTo>
                    <a:pt x="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62" name="Freeform 1208">
              <a:extLst>
                <a:ext uri="{FF2B5EF4-FFF2-40B4-BE49-F238E27FC236}">
                  <a16:creationId xmlns:a16="http://schemas.microsoft.com/office/drawing/2014/main" id="{E8D5F9AE-BF30-1B6F-14DE-862DB6D43CDF}"/>
                </a:ext>
              </a:extLst>
            </p:cNvPr>
            <p:cNvSpPr>
              <a:spLocks noEditPoints="1"/>
            </p:cNvSpPr>
            <p:nvPr/>
          </p:nvSpPr>
          <p:spPr bwMode="auto">
            <a:xfrm>
              <a:off x="8724900" y="3729038"/>
              <a:ext cx="60325" cy="241300"/>
            </a:xfrm>
            <a:custGeom>
              <a:avLst/>
              <a:gdLst>
                <a:gd name="T0" fmla="*/ 14 w 16"/>
                <a:gd name="T1" fmla="*/ 64 h 64"/>
                <a:gd name="T2" fmla="*/ 2 w 16"/>
                <a:gd name="T3" fmla="*/ 64 h 64"/>
                <a:gd name="T4" fmla="*/ 0 w 16"/>
                <a:gd name="T5" fmla="*/ 62 h 64"/>
                <a:gd name="T6" fmla="*/ 0 w 16"/>
                <a:gd name="T7" fmla="*/ 2 h 64"/>
                <a:gd name="T8" fmla="*/ 2 w 16"/>
                <a:gd name="T9" fmla="*/ 0 h 64"/>
                <a:gd name="T10" fmla="*/ 14 w 16"/>
                <a:gd name="T11" fmla="*/ 0 h 64"/>
                <a:gd name="T12" fmla="*/ 16 w 16"/>
                <a:gd name="T13" fmla="*/ 2 h 64"/>
                <a:gd name="T14" fmla="*/ 16 w 16"/>
                <a:gd name="T15" fmla="*/ 62 h 64"/>
                <a:gd name="T16" fmla="*/ 14 w 16"/>
                <a:gd name="T17" fmla="*/ 64 h 64"/>
                <a:gd name="T18" fmla="*/ 4 w 16"/>
                <a:gd name="T19" fmla="*/ 60 h 64"/>
                <a:gd name="T20" fmla="*/ 12 w 16"/>
                <a:gd name="T21" fmla="*/ 60 h 64"/>
                <a:gd name="T22" fmla="*/ 12 w 16"/>
                <a:gd name="T23" fmla="*/ 4 h 64"/>
                <a:gd name="T24" fmla="*/ 4 w 16"/>
                <a:gd name="T25" fmla="*/ 4 h 64"/>
                <a:gd name="T26" fmla="*/ 4 w 1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4">
                  <a:moveTo>
                    <a:pt x="14" y="64"/>
                  </a:moveTo>
                  <a:cubicBezTo>
                    <a:pt x="2" y="64"/>
                    <a:pt x="2" y="64"/>
                    <a:pt x="2" y="64"/>
                  </a:cubicBezTo>
                  <a:cubicBezTo>
                    <a:pt x="1" y="64"/>
                    <a:pt x="0" y="63"/>
                    <a:pt x="0" y="62"/>
                  </a:cubicBezTo>
                  <a:cubicBezTo>
                    <a:pt x="0" y="2"/>
                    <a:pt x="0" y="2"/>
                    <a:pt x="0" y="2"/>
                  </a:cubicBezTo>
                  <a:cubicBezTo>
                    <a:pt x="0" y="1"/>
                    <a:pt x="1" y="0"/>
                    <a:pt x="2" y="0"/>
                  </a:cubicBezTo>
                  <a:cubicBezTo>
                    <a:pt x="14" y="0"/>
                    <a:pt x="14" y="0"/>
                    <a:pt x="14" y="0"/>
                  </a:cubicBezTo>
                  <a:cubicBezTo>
                    <a:pt x="15" y="0"/>
                    <a:pt x="16" y="1"/>
                    <a:pt x="16" y="2"/>
                  </a:cubicBezTo>
                  <a:cubicBezTo>
                    <a:pt x="16" y="62"/>
                    <a:pt x="16" y="62"/>
                    <a:pt x="16" y="62"/>
                  </a:cubicBezTo>
                  <a:cubicBezTo>
                    <a:pt x="16" y="63"/>
                    <a:pt x="15" y="64"/>
                    <a:pt x="14" y="64"/>
                  </a:cubicBezTo>
                  <a:close/>
                  <a:moveTo>
                    <a:pt x="4" y="60"/>
                  </a:moveTo>
                  <a:cubicBezTo>
                    <a:pt x="12" y="60"/>
                    <a:pt x="12" y="60"/>
                    <a:pt x="12" y="60"/>
                  </a:cubicBezTo>
                  <a:cubicBezTo>
                    <a:pt x="12" y="4"/>
                    <a:pt x="12" y="4"/>
                    <a:pt x="12" y="4"/>
                  </a:cubicBezTo>
                  <a:cubicBezTo>
                    <a:pt x="4" y="4"/>
                    <a:pt x="4" y="4"/>
                    <a:pt x="4" y="4"/>
                  </a:cubicBezTo>
                  <a:lnTo>
                    <a:pt x="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grpSp>
      <p:grpSp>
        <p:nvGrpSpPr>
          <p:cNvPr id="63" name="Group 62">
            <a:extLst>
              <a:ext uri="{FF2B5EF4-FFF2-40B4-BE49-F238E27FC236}">
                <a16:creationId xmlns:a16="http://schemas.microsoft.com/office/drawing/2014/main" id="{8520208D-EC4F-96CB-D843-CF41361434AC}"/>
              </a:ext>
            </a:extLst>
          </p:cNvPr>
          <p:cNvGrpSpPr/>
          <p:nvPr/>
        </p:nvGrpSpPr>
        <p:grpSpPr>
          <a:xfrm>
            <a:off x="7923987" y="4160068"/>
            <a:ext cx="200926" cy="201851"/>
            <a:chOff x="9169401" y="2895601"/>
            <a:chExt cx="344488" cy="346075"/>
          </a:xfrm>
        </p:grpSpPr>
        <p:sp>
          <p:nvSpPr>
            <p:cNvPr id="64" name="Oval 37">
              <a:extLst>
                <a:ext uri="{FF2B5EF4-FFF2-40B4-BE49-F238E27FC236}">
                  <a16:creationId xmlns:a16="http://schemas.microsoft.com/office/drawing/2014/main" id="{32675ECF-7260-D981-42DB-7EAE7450D632}"/>
                </a:ext>
              </a:extLst>
            </p:cNvPr>
            <p:cNvSpPr>
              <a:spLocks noChangeArrowheads="1"/>
            </p:cNvSpPr>
            <p:nvPr/>
          </p:nvSpPr>
          <p:spPr bwMode="auto">
            <a:xfrm>
              <a:off x="9169401" y="2895601"/>
              <a:ext cx="269875" cy="269875"/>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65" name="Line 38">
              <a:extLst>
                <a:ext uri="{FF2B5EF4-FFF2-40B4-BE49-F238E27FC236}">
                  <a16:creationId xmlns:a16="http://schemas.microsoft.com/office/drawing/2014/main" id="{4ADFD117-5382-D7C6-2F9E-3784CA1766FE}"/>
                </a:ext>
              </a:extLst>
            </p:cNvPr>
            <p:cNvSpPr>
              <a:spLocks noChangeShapeType="1"/>
            </p:cNvSpPr>
            <p:nvPr/>
          </p:nvSpPr>
          <p:spPr bwMode="auto">
            <a:xfrm>
              <a:off x="9398001" y="3124201"/>
              <a:ext cx="115888" cy="117475"/>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66" name="Freeform 39">
              <a:extLst>
                <a:ext uri="{FF2B5EF4-FFF2-40B4-BE49-F238E27FC236}">
                  <a16:creationId xmlns:a16="http://schemas.microsoft.com/office/drawing/2014/main" id="{3B8791C7-AC43-E321-CF1F-9080696E9C96}"/>
                </a:ext>
              </a:extLst>
            </p:cNvPr>
            <p:cNvSpPr>
              <a:spLocks/>
            </p:cNvSpPr>
            <p:nvPr/>
          </p:nvSpPr>
          <p:spPr bwMode="auto">
            <a:xfrm>
              <a:off x="9326563" y="3044826"/>
              <a:ext cx="60325" cy="53975"/>
            </a:xfrm>
            <a:custGeom>
              <a:avLst/>
              <a:gdLst>
                <a:gd name="T0" fmla="*/ 38 w 38"/>
                <a:gd name="T1" fmla="*/ 34 h 34"/>
                <a:gd name="T2" fmla="*/ 0 w 38"/>
                <a:gd name="T3" fmla="*/ 17 h 34"/>
                <a:gd name="T4" fmla="*/ 0 w 38"/>
                <a:gd name="T5" fmla="*/ 0 h 34"/>
              </a:gdLst>
              <a:ahLst/>
              <a:cxnLst>
                <a:cxn ang="0">
                  <a:pos x="T0" y="T1"/>
                </a:cxn>
                <a:cxn ang="0">
                  <a:pos x="T2" y="T3"/>
                </a:cxn>
                <a:cxn ang="0">
                  <a:pos x="T4" y="T5"/>
                </a:cxn>
              </a:cxnLst>
              <a:rect l="0" t="0" r="r" b="b"/>
              <a:pathLst>
                <a:path w="38" h="34">
                  <a:moveTo>
                    <a:pt x="38" y="34"/>
                  </a:moveTo>
                  <a:lnTo>
                    <a:pt x="0" y="17"/>
                  </a:lnTo>
                  <a:lnTo>
                    <a:pt x="0" y="0"/>
                  </a:ln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67" name="Freeform 40">
              <a:extLst>
                <a:ext uri="{FF2B5EF4-FFF2-40B4-BE49-F238E27FC236}">
                  <a16:creationId xmlns:a16="http://schemas.microsoft.com/office/drawing/2014/main" id="{55ADB159-39B6-C598-06A5-917E76249DEC}"/>
                </a:ext>
              </a:extLst>
            </p:cNvPr>
            <p:cNvSpPr>
              <a:spLocks/>
            </p:cNvSpPr>
            <p:nvPr/>
          </p:nvSpPr>
          <p:spPr bwMode="auto">
            <a:xfrm>
              <a:off x="9221788" y="3044826"/>
              <a:ext cx="60325" cy="53975"/>
            </a:xfrm>
            <a:custGeom>
              <a:avLst/>
              <a:gdLst>
                <a:gd name="T0" fmla="*/ 38 w 38"/>
                <a:gd name="T1" fmla="*/ 0 h 34"/>
                <a:gd name="T2" fmla="*/ 38 w 38"/>
                <a:gd name="T3" fmla="*/ 17 h 34"/>
                <a:gd name="T4" fmla="*/ 0 w 38"/>
                <a:gd name="T5" fmla="*/ 34 h 34"/>
              </a:gdLst>
              <a:ahLst/>
              <a:cxnLst>
                <a:cxn ang="0">
                  <a:pos x="T0" y="T1"/>
                </a:cxn>
                <a:cxn ang="0">
                  <a:pos x="T2" y="T3"/>
                </a:cxn>
                <a:cxn ang="0">
                  <a:pos x="T4" y="T5"/>
                </a:cxn>
              </a:cxnLst>
              <a:rect l="0" t="0" r="r" b="b"/>
              <a:pathLst>
                <a:path w="38" h="34">
                  <a:moveTo>
                    <a:pt x="38" y="0"/>
                  </a:moveTo>
                  <a:lnTo>
                    <a:pt x="38" y="17"/>
                  </a:lnTo>
                  <a:lnTo>
                    <a:pt x="0" y="34"/>
                  </a:ln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68" name="Oval 41">
              <a:extLst>
                <a:ext uri="{FF2B5EF4-FFF2-40B4-BE49-F238E27FC236}">
                  <a16:creationId xmlns:a16="http://schemas.microsoft.com/office/drawing/2014/main" id="{B2ABD258-BEE0-5A37-D9DD-46287781C721}"/>
                </a:ext>
              </a:extLst>
            </p:cNvPr>
            <p:cNvSpPr>
              <a:spLocks noChangeArrowheads="1"/>
            </p:cNvSpPr>
            <p:nvPr/>
          </p:nvSpPr>
          <p:spPr bwMode="auto">
            <a:xfrm>
              <a:off x="9255126" y="2936876"/>
              <a:ext cx="98425" cy="11588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69" name="Freeform 42">
              <a:extLst>
                <a:ext uri="{FF2B5EF4-FFF2-40B4-BE49-F238E27FC236}">
                  <a16:creationId xmlns:a16="http://schemas.microsoft.com/office/drawing/2014/main" id="{01B4B6A5-3863-6F92-2422-31A218292F01}"/>
                </a:ext>
              </a:extLst>
            </p:cNvPr>
            <p:cNvSpPr>
              <a:spLocks/>
            </p:cNvSpPr>
            <p:nvPr/>
          </p:nvSpPr>
          <p:spPr bwMode="auto">
            <a:xfrm>
              <a:off x="9255126" y="2970214"/>
              <a:ext cx="93663" cy="22225"/>
            </a:xfrm>
            <a:custGeom>
              <a:avLst/>
              <a:gdLst>
                <a:gd name="T0" fmla="*/ 25 w 25"/>
                <a:gd name="T1" fmla="*/ 5 h 6"/>
                <a:gd name="T2" fmla="*/ 24 w 25"/>
                <a:gd name="T3" fmla="*/ 5 h 6"/>
                <a:gd name="T4" fmla="*/ 15 w 25"/>
                <a:gd name="T5" fmla="*/ 0 h 6"/>
                <a:gd name="T6" fmla="*/ 6 w 25"/>
                <a:gd name="T7" fmla="*/ 5 h 6"/>
                <a:gd name="T8" fmla="*/ 0 w 25"/>
                <a:gd name="T9" fmla="*/ 4 h 6"/>
              </a:gdLst>
              <a:ahLst/>
              <a:cxnLst>
                <a:cxn ang="0">
                  <a:pos x="T0" y="T1"/>
                </a:cxn>
                <a:cxn ang="0">
                  <a:pos x="T2" y="T3"/>
                </a:cxn>
                <a:cxn ang="0">
                  <a:pos x="T4" y="T5"/>
                </a:cxn>
                <a:cxn ang="0">
                  <a:pos x="T6" y="T7"/>
                </a:cxn>
                <a:cxn ang="0">
                  <a:pos x="T8" y="T9"/>
                </a:cxn>
              </a:cxnLst>
              <a:rect l="0" t="0" r="r" b="b"/>
              <a:pathLst>
                <a:path w="25" h="6">
                  <a:moveTo>
                    <a:pt x="25" y="5"/>
                  </a:moveTo>
                  <a:cubicBezTo>
                    <a:pt x="25" y="5"/>
                    <a:pt x="25" y="5"/>
                    <a:pt x="24" y="5"/>
                  </a:cubicBezTo>
                  <a:cubicBezTo>
                    <a:pt x="20" y="6"/>
                    <a:pt x="17" y="4"/>
                    <a:pt x="15" y="0"/>
                  </a:cubicBezTo>
                  <a:cubicBezTo>
                    <a:pt x="14" y="3"/>
                    <a:pt x="9" y="5"/>
                    <a:pt x="6" y="5"/>
                  </a:cubicBezTo>
                  <a:cubicBezTo>
                    <a:pt x="4" y="5"/>
                    <a:pt x="2" y="4"/>
                    <a:pt x="0" y="4"/>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p>
          </p:txBody>
        </p:sp>
      </p:grpSp>
      <p:grpSp>
        <p:nvGrpSpPr>
          <p:cNvPr id="86" name="Group 85">
            <a:extLst>
              <a:ext uri="{FF2B5EF4-FFF2-40B4-BE49-F238E27FC236}">
                <a16:creationId xmlns:a16="http://schemas.microsoft.com/office/drawing/2014/main" id="{517205C5-A07F-5EE4-F887-92A4FE911D10}"/>
              </a:ext>
            </a:extLst>
          </p:cNvPr>
          <p:cNvGrpSpPr/>
          <p:nvPr/>
        </p:nvGrpSpPr>
        <p:grpSpPr>
          <a:xfrm>
            <a:off x="8092548" y="2564330"/>
            <a:ext cx="402170" cy="427703"/>
            <a:chOff x="7758113" y="3633788"/>
            <a:chExt cx="300038" cy="319087"/>
          </a:xfrm>
        </p:grpSpPr>
        <p:sp>
          <p:nvSpPr>
            <p:cNvPr id="87" name="Freeform 5">
              <a:extLst>
                <a:ext uri="{FF2B5EF4-FFF2-40B4-BE49-F238E27FC236}">
                  <a16:creationId xmlns:a16="http://schemas.microsoft.com/office/drawing/2014/main" id="{4E1E90AF-1A61-C199-3C70-F96C37B16FEB}"/>
                </a:ext>
              </a:extLst>
            </p:cNvPr>
            <p:cNvSpPr>
              <a:spLocks/>
            </p:cNvSpPr>
            <p:nvPr/>
          </p:nvSpPr>
          <p:spPr bwMode="auto">
            <a:xfrm>
              <a:off x="7818438" y="3694113"/>
              <a:ext cx="179388" cy="198438"/>
            </a:xfrm>
            <a:custGeom>
              <a:avLst/>
              <a:gdLst>
                <a:gd name="T0" fmla="*/ 48 w 48"/>
                <a:gd name="T1" fmla="*/ 24 h 52"/>
                <a:gd name="T2" fmla="*/ 24 w 48"/>
                <a:gd name="T3" fmla="*/ 0 h 52"/>
                <a:gd name="T4" fmla="*/ 0 w 48"/>
                <a:gd name="T5" fmla="*/ 24 h 52"/>
                <a:gd name="T6" fmla="*/ 18 w 48"/>
                <a:gd name="T7" fmla="*/ 47 h 52"/>
                <a:gd name="T8" fmla="*/ 18 w 48"/>
                <a:gd name="T9" fmla="*/ 52 h 52"/>
                <a:gd name="T10" fmla="*/ 30 w 48"/>
                <a:gd name="T11" fmla="*/ 52 h 52"/>
                <a:gd name="T12" fmla="*/ 30 w 48"/>
                <a:gd name="T13" fmla="*/ 47 h 52"/>
                <a:gd name="T14" fmla="*/ 48 w 48"/>
                <a:gd name="T15" fmla="*/ 2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2">
                  <a:moveTo>
                    <a:pt x="48" y="24"/>
                  </a:moveTo>
                  <a:cubicBezTo>
                    <a:pt x="48" y="11"/>
                    <a:pt x="37" y="0"/>
                    <a:pt x="24" y="0"/>
                  </a:cubicBezTo>
                  <a:cubicBezTo>
                    <a:pt x="11" y="0"/>
                    <a:pt x="0" y="11"/>
                    <a:pt x="0" y="24"/>
                  </a:cubicBezTo>
                  <a:cubicBezTo>
                    <a:pt x="0" y="35"/>
                    <a:pt x="8" y="45"/>
                    <a:pt x="18" y="47"/>
                  </a:cubicBezTo>
                  <a:cubicBezTo>
                    <a:pt x="18" y="52"/>
                    <a:pt x="18" y="52"/>
                    <a:pt x="18" y="52"/>
                  </a:cubicBezTo>
                  <a:cubicBezTo>
                    <a:pt x="30" y="52"/>
                    <a:pt x="30" y="52"/>
                    <a:pt x="30" y="52"/>
                  </a:cubicBezTo>
                  <a:cubicBezTo>
                    <a:pt x="30" y="47"/>
                    <a:pt x="30" y="47"/>
                    <a:pt x="30" y="47"/>
                  </a:cubicBezTo>
                  <a:cubicBezTo>
                    <a:pt x="40" y="45"/>
                    <a:pt x="48" y="35"/>
                    <a:pt x="48" y="24"/>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88" name="Line 6">
              <a:extLst>
                <a:ext uri="{FF2B5EF4-FFF2-40B4-BE49-F238E27FC236}">
                  <a16:creationId xmlns:a16="http://schemas.microsoft.com/office/drawing/2014/main" id="{4245C70B-013E-1A1D-0EA4-EA3953EEA6FB}"/>
                </a:ext>
              </a:extLst>
            </p:cNvPr>
            <p:cNvSpPr>
              <a:spLocks noChangeShapeType="1"/>
            </p:cNvSpPr>
            <p:nvPr/>
          </p:nvSpPr>
          <p:spPr bwMode="auto">
            <a:xfrm flipH="1">
              <a:off x="7900988" y="3952875"/>
              <a:ext cx="1428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89" name="Line 7">
              <a:extLst>
                <a:ext uri="{FF2B5EF4-FFF2-40B4-BE49-F238E27FC236}">
                  <a16:creationId xmlns:a16="http://schemas.microsoft.com/office/drawing/2014/main" id="{F0DCB843-7F90-BB84-3353-3E0C5B220522}"/>
                </a:ext>
              </a:extLst>
            </p:cNvPr>
            <p:cNvSpPr>
              <a:spLocks noChangeShapeType="1"/>
            </p:cNvSpPr>
            <p:nvPr/>
          </p:nvSpPr>
          <p:spPr bwMode="auto">
            <a:xfrm flipH="1">
              <a:off x="7885113" y="3922713"/>
              <a:ext cx="460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90" name="Line 8">
              <a:extLst>
                <a:ext uri="{FF2B5EF4-FFF2-40B4-BE49-F238E27FC236}">
                  <a16:creationId xmlns:a16="http://schemas.microsoft.com/office/drawing/2014/main" id="{FBAF7972-88B8-33B2-1016-C0858B18532C}"/>
                </a:ext>
              </a:extLst>
            </p:cNvPr>
            <p:cNvSpPr>
              <a:spLocks noChangeShapeType="1"/>
            </p:cNvSpPr>
            <p:nvPr/>
          </p:nvSpPr>
          <p:spPr bwMode="auto">
            <a:xfrm>
              <a:off x="7908926" y="3633788"/>
              <a:ext cx="0"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91" name="Line 9">
              <a:extLst>
                <a:ext uri="{FF2B5EF4-FFF2-40B4-BE49-F238E27FC236}">
                  <a16:creationId xmlns:a16="http://schemas.microsoft.com/office/drawing/2014/main" id="{242F7A08-0611-1CC3-AF6B-E7E67F6FD4EA}"/>
                </a:ext>
              </a:extLst>
            </p:cNvPr>
            <p:cNvSpPr>
              <a:spLocks noChangeShapeType="1"/>
            </p:cNvSpPr>
            <p:nvPr/>
          </p:nvSpPr>
          <p:spPr bwMode="auto">
            <a:xfrm flipH="1">
              <a:off x="8027988" y="3786188"/>
              <a:ext cx="30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92" name="Line 10">
              <a:extLst>
                <a:ext uri="{FF2B5EF4-FFF2-40B4-BE49-F238E27FC236}">
                  <a16:creationId xmlns:a16="http://schemas.microsoft.com/office/drawing/2014/main" id="{2E01F248-D1A3-6F3C-C3C7-47A0ADE052C5}"/>
                </a:ext>
              </a:extLst>
            </p:cNvPr>
            <p:cNvSpPr>
              <a:spLocks noChangeShapeType="1"/>
            </p:cNvSpPr>
            <p:nvPr/>
          </p:nvSpPr>
          <p:spPr bwMode="auto">
            <a:xfrm>
              <a:off x="7758113" y="3786188"/>
              <a:ext cx="30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93" name="Line 11">
              <a:extLst>
                <a:ext uri="{FF2B5EF4-FFF2-40B4-BE49-F238E27FC236}">
                  <a16:creationId xmlns:a16="http://schemas.microsoft.com/office/drawing/2014/main" id="{90C592E4-88C2-C6BD-9B6E-554797A5E3A8}"/>
                </a:ext>
              </a:extLst>
            </p:cNvPr>
            <p:cNvSpPr>
              <a:spLocks noChangeShapeType="1"/>
            </p:cNvSpPr>
            <p:nvPr/>
          </p:nvSpPr>
          <p:spPr bwMode="auto">
            <a:xfrm>
              <a:off x="7791451" y="3668713"/>
              <a:ext cx="30163"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94" name="Line 12">
              <a:extLst>
                <a:ext uri="{FF2B5EF4-FFF2-40B4-BE49-F238E27FC236}">
                  <a16:creationId xmlns:a16="http://schemas.microsoft.com/office/drawing/2014/main" id="{BCC018BD-5685-4725-0B27-2C9C256E36D3}"/>
                </a:ext>
              </a:extLst>
            </p:cNvPr>
            <p:cNvSpPr>
              <a:spLocks noChangeShapeType="1"/>
            </p:cNvSpPr>
            <p:nvPr/>
          </p:nvSpPr>
          <p:spPr bwMode="auto">
            <a:xfrm flipH="1">
              <a:off x="7994651" y="3668713"/>
              <a:ext cx="30163"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grpSp>
      <p:grpSp>
        <p:nvGrpSpPr>
          <p:cNvPr id="96" name="Group 95">
            <a:extLst>
              <a:ext uri="{FF2B5EF4-FFF2-40B4-BE49-F238E27FC236}">
                <a16:creationId xmlns:a16="http://schemas.microsoft.com/office/drawing/2014/main" id="{AED16A6F-0E6A-E3D6-CCDF-C1079D0AD5E5}"/>
              </a:ext>
            </a:extLst>
          </p:cNvPr>
          <p:cNvGrpSpPr/>
          <p:nvPr/>
        </p:nvGrpSpPr>
        <p:grpSpPr>
          <a:xfrm>
            <a:off x="3268493" y="1911611"/>
            <a:ext cx="3618491" cy="776987"/>
            <a:chOff x="3049212" y="1219200"/>
            <a:chExt cx="6517532" cy="780795"/>
          </a:xfrm>
        </p:grpSpPr>
        <p:sp>
          <p:nvSpPr>
            <p:cNvPr id="97" name="Rectangle: Rounded Corners 96">
              <a:extLst>
                <a:ext uri="{FF2B5EF4-FFF2-40B4-BE49-F238E27FC236}">
                  <a16:creationId xmlns:a16="http://schemas.microsoft.com/office/drawing/2014/main" id="{6AAC3DF3-317C-3389-D034-3DB18D1C5C2D}"/>
                </a:ext>
              </a:extLst>
            </p:cNvPr>
            <p:cNvSpPr/>
            <p:nvPr/>
          </p:nvSpPr>
          <p:spPr>
            <a:xfrm>
              <a:off x="3049212" y="1219200"/>
              <a:ext cx="6517532" cy="78079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98" name="TextBox 97">
              <a:extLst>
                <a:ext uri="{FF2B5EF4-FFF2-40B4-BE49-F238E27FC236}">
                  <a16:creationId xmlns:a16="http://schemas.microsoft.com/office/drawing/2014/main" id="{5374E9BF-FEEE-10B5-63FB-2E58DF2DFED9}"/>
                </a:ext>
              </a:extLst>
            </p:cNvPr>
            <p:cNvSpPr txBox="1"/>
            <p:nvPr/>
          </p:nvSpPr>
          <p:spPr>
            <a:xfrm>
              <a:off x="3457770" y="1332913"/>
              <a:ext cx="5251312" cy="553368"/>
            </a:xfrm>
            <a:prstGeom prst="rect">
              <a:avLst/>
            </a:prstGeom>
            <a:noFill/>
          </p:spPr>
          <p:txBody>
            <a:bodyPr wrap="square" lIns="0" tIns="0" rIns="0" bIns="0" rtlCol="0" anchor="ctr" anchorCtr="0">
              <a:noAutofit/>
            </a:bodyPr>
            <a:lstStyle/>
            <a:p>
              <a:pPr algn="r" rtl="1">
                <a:spcAft>
                  <a:spcPts val="900"/>
                </a:spcAft>
              </a:pPr>
              <a:r>
                <a:rPr lang="da-DK" sz="1200" dirty="0">
                  <a:solidFill>
                    <a:srgbClr val="002060"/>
                  </a:solidFill>
                  <a:latin typeface="Georgia"/>
                </a:rPr>
                <a:t>Monitor social media to gauge the sentiment of customers and understand the overall sentiment towards the company</a:t>
              </a:r>
              <a:endParaRPr lang="en-US" sz="1200" dirty="0">
                <a:solidFill>
                  <a:srgbClr val="002060"/>
                </a:solidFill>
                <a:latin typeface="Georgia"/>
              </a:endParaRPr>
            </a:p>
          </p:txBody>
        </p:sp>
      </p:grpSp>
      <p:grpSp>
        <p:nvGrpSpPr>
          <p:cNvPr id="99" name="Group 98">
            <a:extLst>
              <a:ext uri="{FF2B5EF4-FFF2-40B4-BE49-F238E27FC236}">
                <a16:creationId xmlns:a16="http://schemas.microsoft.com/office/drawing/2014/main" id="{2D6D36A8-160E-E868-8BB2-D3BD87538ADC}"/>
              </a:ext>
            </a:extLst>
          </p:cNvPr>
          <p:cNvGrpSpPr/>
          <p:nvPr/>
        </p:nvGrpSpPr>
        <p:grpSpPr>
          <a:xfrm>
            <a:off x="659571" y="-8846362"/>
            <a:ext cx="179308906" cy="12504294"/>
            <a:chOff x="-1649911" y="-10565582"/>
            <a:chExt cx="322966560" cy="12565577"/>
          </a:xfrm>
        </p:grpSpPr>
        <p:sp>
          <p:nvSpPr>
            <p:cNvPr id="101" name="Rectangle: Rounded Corners 100">
              <a:extLst>
                <a:ext uri="{FF2B5EF4-FFF2-40B4-BE49-F238E27FC236}">
                  <a16:creationId xmlns:a16="http://schemas.microsoft.com/office/drawing/2014/main" id="{78FFD2B0-4D16-2111-121D-312CF05FF2C4}"/>
                </a:ext>
              </a:extLst>
            </p:cNvPr>
            <p:cNvSpPr/>
            <p:nvPr/>
          </p:nvSpPr>
          <p:spPr>
            <a:xfrm>
              <a:off x="3049212" y="1219200"/>
              <a:ext cx="6180176" cy="78079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ID" sz="1200" dirty="0">
                  <a:solidFill>
                    <a:srgbClr val="002060"/>
                  </a:solidFill>
                  <a:latin typeface="Georgia"/>
                  <a:cs typeface="Arial"/>
                </a:rPr>
                <a:t>From regression analysis, it is inferred </a:t>
              </a:r>
              <a:r>
                <a:rPr lang="en-US" sz="1200" dirty="0">
                  <a:solidFill>
                    <a:srgbClr val="002060"/>
                  </a:solidFill>
                  <a:latin typeface="Georgia"/>
                  <a:cs typeface="Arial"/>
                </a:rPr>
                <a:t>GAP should address low-rated reviews to improve quality, elevate ratings, and boost sales</a:t>
              </a:r>
              <a:endParaRPr lang="en-ID" sz="1200" dirty="0">
                <a:solidFill>
                  <a:srgbClr val="002060"/>
                </a:solidFill>
                <a:latin typeface="Georgia"/>
                <a:cs typeface="Arial"/>
              </a:endParaRPr>
            </a:p>
          </p:txBody>
        </p:sp>
        <p:sp>
          <p:nvSpPr>
            <p:cNvPr id="102" name="TextBox 101">
              <a:extLst>
                <a:ext uri="{FF2B5EF4-FFF2-40B4-BE49-F238E27FC236}">
                  <a16:creationId xmlns:a16="http://schemas.microsoft.com/office/drawing/2014/main" id="{9B28BD5C-E8AE-14FA-B3C4-864215FC0F33}"/>
                </a:ext>
              </a:extLst>
            </p:cNvPr>
            <p:cNvSpPr txBox="1"/>
            <p:nvPr/>
          </p:nvSpPr>
          <p:spPr>
            <a:xfrm>
              <a:off x="-1649911" y="-10565582"/>
              <a:ext cx="322966560" cy="612586"/>
            </a:xfrm>
            <a:prstGeom prst="rect">
              <a:avLst/>
            </a:prstGeom>
            <a:noFill/>
          </p:spPr>
          <p:txBody>
            <a:bodyPr wrap="square" lIns="0" tIns="0" rIns="0" bIns="0" rtlCol="0" anchor="ctr" anchorCtr="0">
              <a:noAutofit/>
            </a:bodyPr>
            <a:lstStyle/>
            <a:p>
              <a:pPr algn="ctr" rtl="1"/>
              <a:r>
                <a:rPr lang="en-US" sz="1200">
                  <a:solidFill>
                    <a:schemeClr val="tx1"/>
                  </a:solidFill>
                  <a:latin typeface="Times New Roman"/>
                </a:rPr>
                <a:t>.</a:t>
              </a:r>
            </a:p>
            <a:p>
              <a:pPr algn="ctr" rtl="1">
                <a:spcAft>
                  <a:spcPts val="900"/>
                </a:spcAft>
              </a:pPr>
              <a:r>
                <a:rPr lang="da-DK" sz="1200">
                  <a:solidFill>
                    <a:schemeClr val="tx1"/>
                  </a:solidFill>
                  <a:latin typeface="Times New Roman"/>
                  <a:cs typeface="Segoe UI"/>
                </a:rPr>
                <a:t>From Regression Analysis , </a:t>
              </a:r>
              <a:r>
                <a:rPr lang="da-DK" sz="1200" err="1">
                  <a:solidFill>
                    <a:schemeClr val="tx1"/>
                  </a:solidFill>
                  <a:latin typeface="Times New Roman"/>
                  <a:cs typeface="Segoe UI"/>
                </a:rPr>
                <a:t>we</a:t>
              </a:r>
              <a:r>
                <a:rPr lang="da-DK" sz="1200">
                  <a:solidFill>
                    <a:schemeClr val="tx1"/>
                  </a:solidFill>
                  <a:latin typeface="Times New Roman"/>
                  <a:cs typeface="Segoe UI"/>
                </a:rPr>
                <a:t> </a:t>
              </a:r>
              <a:r>
                <a:rPr lang="da-DK" sz="1200" err="1">
                  <a:solidFill>
                    <a:schemeClr val="tx1"/>
                  </a:solidFill>
                  <a:latin typeface="Times New Roman"/>
                  <a:cs typeface="Segoe UI"/>
                </a:rPr>
                <a:t>infer</a:t>
              </a:r>
              <a:r>
                <a:rPr lang="da-DK" sz="1200">
                  <a:solidFill>
                    <a:schemeClr val="tx1"/>
                  </a:solidFill>
                  <a:latin typeface="Times New Roman"/>
                  <a:cs typeface="Segoe UI"/>
                </a:rPr>
                <a:t> that </a:t>
              </a:r>
              <a:r>
                <a:rPr lang="en-US" sz="1200" i="1">
                  <a:solidFill>
                    <a:schemeClr val="tx1"/>
                  </a:solidFill>
                  <a:latin typeface="Times New Roman"/>
                </a:rPr>
                <a:t>GAP should address low-rated reviews to improve quality, elevate ratings, and boost sales</a:t>
              </a:r>
              <a:endParaRPr lang="da-DK" sz="1200">
                <a:solidFill>
                  <a:schemeClr val="tx1"/>
                </a:solidFill>
                <a:latin typeface="Times New Roman"/>
              </a:endParaRPr>
            </a:p>
          </p:txBody>
        </p:sp>
      </p:grpSp>
      <p:grpSp>
        <p:nvGrpSpPr>
          <p:cNvPr id="103" name="Group 102">
            <a:extLst>
              <a:ext uri="{FF2B5EF4-FFF2-40B4-BE49-F238E27FC236}">
                <a16:creationId xmlns:a16="http://schemas.microsoft.com/office/drawing/2014/main" id="{CB6EDCF4-A30E-815C-A924-F5DDB4FE248A}"/>
              </a:ext>
            </a:extLst>
          </p:cNvPr>
          <p:cNvGrpSpPr/>
          <p:nvPr/>
        </p:nvGrpSpPr>
        <p:grpSpPr>
          <a:xfrm>
            <a:off x="3268493" y="3850278"/>
            <a:ext cx="3618491" cy="776987"/>
            <a:chOff x="2868753" y="4815208"/>
            <a:chExt cx="6517532" cy="780795"/>
          </a:xfrm>
        </p:grpSpPr>
        <p:sp>
          <p:nvSpPr>
            <p:cNvPr id="104" name="Rectangle: Rounded Corners 103">
              <a:extLst>
                <a:ext uri="{FF2B5EF4-FFF2-40B4-BE49-F238E27FC236}">
                  <a16:creationId xmlns:a16="http://schemas.microsoft.com/office/drawing/2014/main" id="{B429EAB2-87D2-D393-D2C6-6D6C91057B3A}"/>
                </a:ext>
              </a:extLst>
            </p:cNvPr>
            <p:cNvSpPr/>
            <p:nvPr/>
          </p:nvSpPr>
          <p:spPr>
            <a:xfrm>
              <a:off x="2868753" y="4815208"/>
              <a:ext cx="6517532" cy="78079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105" name="TextBox 104">
              <a:extLst>
                <a:ext uri="{FF2B5EF4-FFF2-40B4-BE49-F238E27FC236}">
                  <a16:creationId xmlns:a16="http://schemas.microsoft.com/office/drawing/2014/main" id="{B14B6765-73F0-DA13-140F-891977DB8E16}"/>
                </a:ext>
              </a:extLst>
            </p:cNvPr>
            <p:cNvSpPr txBox="1"/>
            <p:nvPr/>
          </p:nvSpPr>
          <p:spPr>
            <a:xfrm>
              <a:off x="3277311" y="4928921"/>
              <a:ext cx="5251312" cy="553368"/>
            </a:xfrm>
            <a:prstGeom prst="rect">
              <a:avLst/>
            </a:prstGeom>
            <a:noFill/>
          </p:spPr>
          <p:txBody>
            <a:bodyPr wrap="square" lIns="0" tIns="0" rIns="0" bIns="0" rtlCol="0" anchor="ctr" anchorCtr="0">
              <a:noAutofit/>
            </a:bodyPr>
            <a:lstStyle/>
            <a:p>
              <a:pPr algn="r" rtl="1">
                <a:spcAft>
                  <a:spcPts val="900"/>
                </a:spcAft>
              </a:pPr>
              <a:r>
                <a:rPr lang="da-DK" sz="1100" dirty="0">
                  <a:solidFill>
                    <a:srgbClr val="002060"/>
                  </a:solidFill>
                  <a:latin typeface="Georgia"/>
                </a:rPr>
                <a:t>In addition to using data driven approach for other brands, Banana Republic should focus on deveoping innovatived designs to distinguihs itself from its competitors</a:t>
              </a:r>
            </a:p>
          </p:txBody>
        </p:sp>
      </p:grpSp>
      <p:sp>
        <p:nvSpPr>
          <p:cNvPr id="95" name="Rectangle: Top Corners Rounded 94">
            <a:extLst>
              <a:ext uri="{FF2B5EF4-FFF2-40B4-BE49-F238E27FC236}">
                <a16:creationId xmlns:a16="http://schemas.microsoft.com/office/drawing/2014/main" id="{32437B9D-B3B3-328C-F916-39C4493C10D8}"/>
              </a:ext>
            </a:extLst>
          </p:cNvPr>
          <p:cNvSpPr/>
          <p:nvPr/>
        </p:nvSpPr>
        <p:spPr>
          <a:xfrm rot="5400000">
            <a:off x="6317044" y="1160722"/>
            <a:ext cx="776987" cy="340103"/>
          </a:xfrm>
          <a:prstGeom prst="round2SameRect">
            <a:avLst>
              <a:gd name="adj1" fmla="val 50000"/>
              <a:gd name="adj2" fmla="val 0"/>
            </a:avLst>
          </a:prstGeom>
          <a:solidFill>
            <a:srgbClr val="C5D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106" name="Rectangle: Top Corners Rounded 105">
            <a:extLst>
              <a:ext uri="{FF2B5EF4-FFF2-40B4-BE49-F238E27FC236}">
                <a16:creationId xmlns:a16="http://schemas.microsoft.com/office/drawing/2014/main" id="{3ACEA8E9-AB80-514A-B21E-F0A0ACA16609}"/>
              </a:ext>
            </a:extLst>
          </p:cNvPr>
          <p:cNvSpPr/>
          <p:nvPr/>
        </p:nvSpPr>
        <p:spPr>
          <a:xfrm rot="5400000">
            <a:off x="6322130" y="2133343"/>
            <a:ext cx="766812" cy="340103"/>
          </a:xfrm>
          <a:prstGeom prst="round2SameRect">
            <a:avLst>
              <a:gd name="adj1" fmla="val 50000"/>
              <a:gd name="adj2" fmla="val 0"/>
            </a:avLst>
          </a:prstGeom>
          <a:solidFill>
            <a:srgbClr val="87D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107" name="Rectangle: Top Corners Rounded 106">
            <a:extLst>
              <a:ext uri="{FF2B5EF4-FFF2-40B4-BE49-F238E27FC236}">
                <a16:creationId xmlns:a16="http://schemas.microsoft.com/office/drawing/2014/main" id="{0985EE1B-F021-B5F1-FA25-0EDE74D61154}"/>
              </a:ext>
            </a:extLst>
          </p:cNvPr>
          <p:cNvSpPr/>
          <p:nvPr/>
        </p:nvSpPr>
        <p:spPr>
          <a:xfrm rot="5400000">
            <a:off x="6317114" y="3099460"/>
            <a:ext cx="776846" cy="340103"/>
          </a:xfrm>
          <a:prstGeom prst="round2SameRect">
            <a:avLst>
              <a:gd name="adj1" fmla="val 50000"/>
              <a:gd name="adj2" fmla="val 0"/>
            </a:avLst>
          </a:prstGeom>
          <a:solidFill>
            <a:srgbClr val="1892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108" name="Rectangle: Top Corners Rounded 107">
            <a:extLst>
              <a:ext uri="{FF2B5EF4-FFF2-40B4-BE49-F238E27FC236}">
                <a16:creationId xmlns:a16="http://schemas.microsoft.com/office/drawing/2014/main" id="{DFCAC19B-C669-7B0E-D1E8-0006AB8634B0}"/>
              </a:ext>
            </a:extLst>
          </p:cNvPr>
          <p:cNvSpPr/>
          <p:nvPr/>
        </p:nvSpPr>
        <p:spPr>
          <a:xfrm rot="5400000">
            <a:off x="6322132" y="4073811"/>
            <a:ext cx="766810" cy="340103"/>
          </a:xfrm>
          <a:prstGeom prst="round2SameRect">
            <a:avLst>
              <a:gd name="adj1" fmla="val 50000"/>
              <a:gd name="adj2" fmla="val 0"/>
            </a:avLst>
          </a:prstGeom>
          <a:solidFill>
            <a:srgbClr val="11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109" name="Rectangle 108">
            <a:extLst>
              <a:ext uri="{FF2B5EF4-FFF2-40B4-BE49-F238E27FC236}">
                <a16:creationId xmlns:a16="http://schemas.microsoft.com/office/drawing/2014/main" id="{64EA818F-B4FD-6051-BAE3-55A0F2C7900E}"/>
              </a:ext>
            </a:extLst>
          </p:cNvPr>
          <p:cNvSpPr/>
          <p:nvPr/>
        </p:nvSpPr>
        <p:spPr>
          <a:xfrm>
            <a:off x="500743" y="1011715"/>
            <a:ext cx="2637523" cy="36460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grpSp>
        <p:nvGrpSpPr>
          <p:cNvPr id="110" name="Group 109">
            <a:extLst>
              <a:ext uri="{FF2B5EF4-FFF2-40B4-BE49-F238E27FC236}">
                <a16:creationId xmlns:a16="http://schemas.microsoft.com/office/drawing/2014/main" id="{EB7D28C9-DD28-2BDA-DB76-0B22C3A334BC}"/>
              </a:ext>
            </a:extLst>
          </p:cNvPr>
          <p:cNvGrpSpPr/>
          <p:nvPr/>
        </p:nvGrpSpPr>
        <p:grpSpPr>
          <a:xfrm rot="5400000">
            <a:off x="634684" y="920139"/>
            <a:ext cx="593708" cy="637986"/>
            <a:chOff x="6118256" y="1371344"/>
            <a:chExt cx="791611" cy="850648"/>
          </a:xfrm>
        </p:grpSpPr>
        <p:sp>
          <p:nvSpPr>
            <p:cNvPr id="111" name="Rectangle 110">
              <a:extLst>
                <a:ext uri="{FF2B5EF4-FFF2-40B4-BE49-F238E27FC236}">
                  <a16:creationId xmlns:a16="http://schemas.microsoft.com/office/drawing/2014/main" id="{7F094C9D-FCDB-3448-EFBD-19155E6304AF}"/>
                </a:ext>
              </a:extLst>
            </p:cNvPr>
            <p:cNvSpPr/>
            <p:nvPr/>
          </p:nvSpPr>
          <p:spPr>
            <a:xfrm>
              <a:off x="6118256" y="1430381"/>
              <a:ext cx="791611" cy="791611"/>
            </a:xfrm>
            <a:prstGeom prst="rect">
              <a:avLst/>
            </a:prstGeom>
            <a:solidFill>
              <a:srgbClr val="1892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112" name="Right Triangle 111">
              <a:extLst>
                <a:ext uri="{FF2B5EF4-FFF2-40B4-BE49-F238E27FC236}">
                  <a16:creationId xmlns:a16="http://schemas.microsoft.com/office/drawing/2014/main" id="{3517DFCB-F440-DE91-56C5-2E179CB27717}"/>
                </a:ext>
              </a:extLst>
            </p:cNvPr>
            <p:cNvSpPr/>
            <p:nvPr/>
          </p:nvSpPr>
          <p:spPr>
            <a:xfrm rot="16200000">
              <a:off x="6133697" y="1355906"/>
              <a:ext cx="61703" cy="92579"/>
            </a:xfrm>
            <a:prstGeom prst="rtTriangle">
              <a:avLst/>
            </a:prstGeom>
            <a:solidFill>
              <a:srgbClr val="11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grpSp>
      <p:sp>
        <p:nvSpPr>
          <p:cNvPr id="113" name="Text Placeholder 2">
            <a:extLst>
              <a:ext uri="{FF2B5EF4-FFF2-40B4-BE49-F238E27FC236}">
                <a16:creationId xmlns:a16="http://schemas.microsoft.com/office/drawing/2014/main" id="{D9D29FDF-73C6-4A6C-ED50-2060EAC76325}"/>
              </a:ext>
            </a:extLst>
          </p:cNvPr>
          <p:cNvSpPr txBox="1">
            <a:spLocks/>
          </p:cNvSpPr>
          <p:nvPr/>
        </p:nvSpPr>
        <p:spPr>
          <a:xfrm>
            <a:off x="1417496" y="1217830"/>
            <a:ext cx="1381710" cy="171807"/>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b="1">
                <a:solidFill>
                  <a:srgbClr val="002060"/>
                </a:solidFill>
                <a:latin typeface="Georgia"/>
                <a:cs typeface="Segoe UI"/>
              </a:rPr>
              <a:t>Google Trends</a:t>
            </a:r>
            <a:endParaRPr lang="en-US" sz="1200" b="1">
              <a:solidFill>
                <a:srgbClr val="002060"/>
              </a:solidFill>
              <a:latin typeface="Georgia"/>
            </a:endParaRPr>
          </a:p>
        </p:txBody>
      </p:sp>
      <p:grpSp>
        <p:nvGrpSpPr>
          <p:cNvPr id="114" name="Group 113">
            <a:extLst>
              <a:ext uri="{FF2B5EF4-FFF2-40B4-BE49-F238E27FC236}">
                <a16:creationId xmlns:a16="http://schemas.microsoft.com/office/drawing/2014/main" id="{6786D8A7-C37F-D789-F9D1-33FF18198EEE}"/>
              </a:ext>
            </a:extLst>
          </p:cNvPr>
          <p:cNvGrpSpPr/>
          <p:nvPr/>
        </p:nvGrpSpPr>
        <p:grpSpPr>
          <a:xfrm>
            <a:off x="797078" y="1096136"/>
            <a:ext cx="268919" cy="285992"/>
            <a:chOff x="7758113" y="3633788"/>
            <a:chExt cx="300038" cy="319087"/>
          </a:xfrm>
        </p:grpSpPr>
        <p:sp>
          <p:nvSpPr>
            <p:cNvPr id="115" name="Freeform 5">
              <a:extLst>
                <a:ext uri="{FF2B5EF4-FFF2-40B4-BE49-F238E27FC236}">
                  <a16:creationId xmlns:a16="http://schemas.microsoft.com/office/drawing/2014/main" id="{7F8B69A0-95A6-4601-BA82-256D0F40ED9B}"/>
                </a:ext>
              </a:extLst>
            </p:cNvPr>
            <p:cNvSpPr>
              <a:spLocks/>
            </p:cNvSpPr>
            <p:nvPr/>
          </p:nvSpPr>
          <p:spPr bwMode="auto">
            <a:xfrm>
              <a:off x="7818438" y="3694113"/>
              <a:ext cx="179388" cy="198438"/>
            </a:xfrm>
            <a:custGeom>
              <a:avLst/>
              <a:gdLst>
                <a:gd name="T0" fmla="*/ 48 w 48"/>
                <a:gd name="T1" fmla="*/ 24 h 52"/>
                <a:gd name="T2" fmla="*/ 24 w 48"/>
                <a:gd name="T3" fmla="*/ 0 h 52"/>
                <a:gd name="T4" fmla="*/ 0 w 48"/>
                <a:gd name="T5" fmla="*/ 24 h 52"/>
                <a:gd name="T6" fmla="*/ 18 w 48"/>
                <a:gd name="T7" fmla="*/ 47 h 52"/>
                <a:gd name="T8" fmla="*/ 18 w 48"/>
                <a:gd name="T9" fmla="*/ 52 h 52"/>
                <a:gd name="T10" fmla="*/ 30 w 48"/>
                <a:gd name="T11" fmla="*/ 52 h 52"/>
                <a:gd name="T12" fmla="*/ 30 w 48"/>
                <a:gd name="T13" fmla="*/ 47 h 52"/>
                <a:gd name="T14" fmla="*/ 48 w 48"/>
                <a:gd name="T15" fmla="*/ 2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2">
                  <a:moveTo>
                    <a:pt x="48" y="24"/>
                  </a:moveTo>
                  <a:cubicBezTo>
                    <a:pt x="48" y="11"/>
                    <a:pt x="37" y="0"/>
                    <a:pt x="24" y="0"/>
                  </a:cubicBezTo>
                  <a:cubicBezTo>
                    <a:pt x="11" y="0"/>
                    <a:pt x="0" y="11"/>
                    <a:pt x="0" y="24"/>
                  </a:cubicBezTo>
                  <a:cubicBezTo>
                    <a:pt x="0" y="35"/>
                    <a:pt x="8" y="45"/>
                    <a:pt x="18" y="47"/>
                  </a:cubicBezTo>
                  <a:cubicBezTo>
                    <a:pt x="18" y="52"/>
                    <a:pt x="18" y="52"/>
                    <a:pt x="18" y="52"/>
                  </a:cubicBezTo>
                  <a:cubicBezTo>
                    <a:pt x="30" y="52"/>
                    <a:pt x="30" y="52"/>
                    <a:pt x="30" y="52"/>
                  </a:cubicBezTo>
                  <a:cubicBezTo>
                    <a:pt x="30" y="47"/>
                    <a:pt x="30" y="47"/>
                    <a:pt x="30" y="47"/>
                  </a:cubicBezTo>
                  <a:cubicBezTo>
                    <a:pt x="40" y="45"/>
                    <a:pt x="48" y="35"/>
                    <a:pt x="48" y="24"/>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116" name="Line 6">
              <a:extLst>
                <a:ext uri="{FF2B5EF4-FFF2-40B4-BE49-F238E27FC236}">
                  <a16:creationId xmlns:a16="http://schemas.microsoft.com/office/drawing/2014/main" id="{81540658-9830-86BC-F669-3AD7464E49A8}"/>
                </a:ext>
              </a:extLst>
            </p:cNvPr>
            <p:cNvSpPr>
              <a:spLocks noChangeShapeType="1"/>
            </p:cNvSpPr>
            <p:nvPr/>
          </p:nvSpPr>
          <p:spPr bwMode="auto">
            <a:xfrm flipH="1">
              <a:off x="7900988" y="3952875"/>
              <a:ext cx="1428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117" name="Line 7">
              <a:extLst>
                <a:ext uri="{FF2B5EF4-FFF2-40B4-BE49-F238E27FC236}">
                  <a16:creationId xmlns:a16="http://schemas.microsoft.com/office/drawing/2014/main" id="{51303E1A-42CC-6EFB-E7F0-E7E69BD03676}"/>
                </a:ext>
              </a:extLst>
            </p:cNvPr>
            <p:cNvSpPr>
              <a:spLocks noChangeShapeType="1"/>
            </p:cNvSpPr>
            <p:nvPr/>
          </p:nvSpPr>
          <p:spPr bwMode="auto">
            <a:xfrm flipH="1">
              <a:off x="7885113" y="3922713"/>
              <a:ext cx="460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118" name="Line 8">
              <a:extLst>
                <a:ext uri="{FF2B5EF4-FFF2-40B4-BE49-F238E27FC236}">
                  <a16:creationId xmlns:a16="http://schemas.microsoft.com/office/drawing/2014/main" id="{ECD39A29-250B-0CEE-B681-9E2D10283C0F}"/>
                </a:ext>
              </a:extLst>
            </p:cNvPr>
            <p:cNvSpPr>
              <a:spLocks noChangeShapeType="1"/>
            </p:cNvSpPr>
            <p:nvPr/>
          </p:nvSpPr>
          <p:spPr bwMode="auto">
            <a:xfrm>
              <a:off x="7908926" y="3633788"/>
              <a:ext cx="0"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119" name="Line 9">
              <a:extLst>
                <a:ext uri="{FF2B5EF4-FFF2-40B4-BE49-F238E27FC236}">
                  <a16:creationId xmlns:a16="http://schemas.microsoft.com/office/drawing/2014/main" id="{CDE4E5A0-F3C1-5421-C095-52D47E02BFDC}"/>
                </a:ext>
              </a:extLst>
            </p:cNvPr>
            <p:cNvSpPr>
              <a:spLocks noChangeShapeType="1"/>
            </p:cNvSpPr>
            <p:nvPr/>
          </p:nvSpPr>
          <p:spPr bwMode="auto">
            <a:xfrm flipH="1">
              <a:off x="8027988" y="3786188"/>
              <a:ext cx="30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120" name="Line 10">
              <a:extLst>
                <a:ext uri="{FF2B5EF4-FFF2-40B4-BE49-F238E27FC236}">
                  <a16:creationId xmlns:a16="http://schemas.microsoft.com/office/drawing/2014/main" id="{6E0A7CDE-7B4B-3B20-733A-1759C98A07CD}"/>
                </a:ext>
              </a:extLst>
            </p:cNvPr>
            <p:cNvSpPr>
              <a:spLocks noChangeShapeType="1"/>
            </p:cNvSpPr>
            <p:nvPr/>
          </p:nvSpPr>
          <p:spPr bwMode="auto">
            <a:xfrm>
              <a:off x="7758113" y="3786188"/>
              <a:ext cx="30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121" name="Line 11">
              <a:extLst>
                <a:ext uri="{FF2B5EF4-FFF2-40B4-BE49-F238E27FC236}">
                  <a16:creationId xmlns:a16="http://schemas.microsoft.com/office/drawing/2014/main" id="{0CC8A0F3-2630-9DAE-BE11-CDCE35E1269B}"/>
                </a:ext>
              </a:extLst>
            </p:cNvPr>
            <p:cNvSpPr>
              <a:spLocks noChangeShapeType="1"/>
            </p:cNvSpPr>
            <p:nvPr/>
          </p:nvSpPr>
          <p:spPr bwMode="auto">
            <a:xfrm>
              <a:off x="7791451" y="3668713"/>
              <a:ext cx="30163"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122" name="Line 12">
              <a:extLst>
                <a:ext uri="{FF2B5EF4-FFF2-40B4-BE49-F238E27FC236}">
                  <a16:creationId xmlns:a16="http://schemas.microsoft.com/office/drawing/2014/main" id="{B29A3C4C-1596-BC3E-2229-CA4C22F9C820}"/>
                </a:ext>
              </a:extLst>
            </p:cNvPr>
            <p:cNvSpPr>
              <a:spLocks noChangeShapeType="1"/>
            </p:cNvSpPr>
            <p:nvPr/>
          </p:nvSpPr>
          <p:spPr bwMode="auto">
            <a:xfrm flipH="1">
              <a:off x="7994651" y="3668713"/>
              <a:ext cx="30163"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grpSp>
      <p:sp>
        <p:nvSpPr>
          <p:cNvPr id="124" name="TextBox 123">
            <a:extLst>
              <a:ext uri="{FF2B5EF4-FFF2-40B4-BE49-F238E27FC236}">
                <a16:creationId xmlns:a16="http://schemas.microsoft.com/office/drawing/2014/main" id="{8F001CBD-2D69-F8D2-DE74-47AEAC58753E}"/>
              </a:ext>
            </a:extLst>
          </p:cNvPr>
          <p:cNvSpPr txBox="1"/>
          <p:nvPr/>
        </p:nvSpPr>
        <p:spPr>
          <a:xfrm>
            <a:off x="661032" y="1960646"/>
            <a:ext cx="2245512" cy="2412824"/>
          </a:xfrm>
          <a:prstGeom prst="rect">
            <a:avLst/>
          </a:prstGeom>
          <a:noFill/>
        </p:spPr>
        <p:txBody>
          <a:bodyPr wrap="square" lIns="0" tIns="0" rIns="0" bIns="0" rtlCol="0" anchor="t" anchorCtr="0">
            <a:noAutofit/>
          </a:bodyPr>
          <a:lstStyle/>
          <a:p>
            <a:pPr marL="257175" indent="-257175">
              <a:spcAft>
                <a:spcPts val="900"/>
              </a:spcAft>
              <a:buFont typeface="Arial" panose="020B0604020202020204" pitchFamily="34" charset="0"/>
              <a:buChar char="•"/>
            </a:pPr>
            <a:r>
              <a:rPr lang="da-DK" sz="1200" dirty="0">
                <a:solidFill>
                  <a:srgbClr val="002060"/>
                </a:solidFill>
                <a:latin typeface="Georgia"/>
              </a:rPr>
              <a:t>Incorporate Google Trends data analysis to gauge the company's general interest levels, enabling the strategic planning of discounting strategies during lowinterest periods. Furthermore, identifying high-interest periods can facilitate planning for initiatives such as new product launches.</a:t>
            </a:r>
            <a:endParaRPr lang="en-US" sz="1200" dirty="0">
              <a:solidFill>
                <a:srgbClr val="002060"/>
              </a:solidFill>
              <a:latin typeface="Georgia"/>
            </a:endParaRPr>
          </a:p>
          <a:p>
            <a:pPr marL="257175" indent="-257175">
              <a:spcAft>
                <a:spcPts val="900"/>
              </a:spcAft>
              <a:buFont typeface="Arial" panose="020B0604020202020204" pitchFamily="34" charset="0"/>
              <a:buChar char="•"/>
            </a:pPr>
            <a:endParaRPr lang="da-DK" sz="1200" dirty="0">
              <a:solidFill>
                <a:srgbClr val="002060"/>
              </a:solidFill>
              <a:latin typeface="Georgia"/>
              <a:cs typeface="Segoe UI" panose="020B0502040204020203" pitchFamily="34" charset="0"/>
            </a:endParaRPr>
          </a:p>
        </p:txBody>
      </p:sp>
      <p:cxnSp>
        <p:nvCxnSpPr>
          <p:cNvPr id="126" name="Straight Connector 125">
            <a:extLst>
              <a:ext uri="{FF2B5EF4-FFF2-40B4-BE49-F238E27FC236}">
                <a16:creationId xmlns:a16="http://schemas.microsoft.com/office/drawing/2014/main" id="{919999BD-52AE-3F4C-E4AD-D6099F38725E}"/>
              </a:ext>
            </a:extLst>
          </p:cNvPr>
          <p:cNvCxnSpPr/>
          <p:nvPr/>
        </p:nvCxnSpPr>
        <p:spPr>
          <a:xfrm>
            <a:off x="485775" y="3085437"/>
            <a:ext cx="26524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3F2CBB1F-B6BB-37A8-E42C-AD6C2EE874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736157"/>
            <a:ext cx="1877251" cy="407343"/>
          </a:xfrm>
          <a:prstGeom prst="rect">
            <a:avLst/>
          </a:prstGeom>
        </p:spPr>
      </p:pic>
    </p:spTree>
    <p:extLst>
      <p:ext uri="{BB962C8B-B14F-4D97-AF65-F5344CB8AC3E}">
        <p14:creationId xmlns:p14="http://schemas.microsoft.com/office/powerpoint/2010/main" val="1949289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C417E21-1DCA-8F05-D3BC-8E6FE26B634F}"/>
              </a:ext>
            </a:extLst>
          </p:cNvPr>
          <p:cNvSpPr>
            <a:spLocks noGrp="1"/>
          </p:cNvSpPr>
          <p:nvPr>
            <p:ph type="title"/>
          </p:nvPr>
        </p:nvSpPr>
        <p:spPr>
          <a:xfrm>
            <a:off x="812425" y="445025"/>
            <a:ext cx="7615150" cy="572700"/>
          </a:xfrm>
        </p:spPr>
        <p:txBody>
          <a:bodyPr/>
          <a:lstStyle/>
          <a:p>
            <a:pPr algn="ctr"/>
            <a:r>
              <a:rPr lang="en-US" sz="2400" b="1" dirty="0">
                <a:solidFill>
                  <a:srgbClr val="002060"/>
                </a:solidFill>
                <a:latin typeface="Times New Roman"/>
              </a:rPr>
              <a:t>Limitations</a:t>
            </a:r>
          </a:p>
        </p:txBody>
      </p:sp>
      <p:sp>
        <p:nvSpPr>
          <p:cNvPr id="17" name="TextBox 16">
            <a:extLst>
              <a:ext uri="{FF2B5EF4-FFF2-40B4-BE49-F238E27FC236}">
                <a16:creationId xmlns:a16="http://schemas.microsoft.com/office/drawing/2014/main" id="{C224E9A3-152E-9653-8EC9-EFAEABBBD380}"/>
              </a:ext>
            </a:extLst>
          </p:cNvPr>
          <p:cNvSpPr txBox="1"/>
          <p:nvPr/>
        </p:nvSpPr>
        <p:spPr>
          <a:xfrm>
            <a:off x="940493" y="1053953"/>
            <a:ext cx="767816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rgbClr val="002060"/>
                </a:solidFill>
                <a:latin typeface="Georgia"/>
              </a:rPr>
              <a:t>Scalability </a:t>
            </a:r>
          </a:p>
          <a:p>
            <a:pPr marL="285750" indent="-285750">
              <a:buChar char="•"/>
            </a:pPr>
            <a:r>
              <a:rPr lang="en-US" sz="1200" i="1" dirty="0">
                <a:solidFill>
                  <a:srgbClr val="002060"/>
                </a:solidFill>
                <a:latin typeface="Georgia"/>
              </a:rPr>
              <a:t>We have used small datasets to arrive at our conclusions. For example, only limited websites were scraped which could have been easily extended to various other websites as well. </a:t>
            </a:r>
          </a:p>
          <a:p>
            <a:pPr marL="285750" indent="-285750">
              <a:buFont typeface="Wingdings"/>
              <a:buChar char="q"/>
            </a:pPr>
            <a:endParaRPr lang="en-US" sz="1200" b="1" dirty="0">
              <a:solidFill>
                <a:srgbClr val="002060"/>
              </a:solidFill>
              <a:latin typeface="Georgia"/>
            </a:endParaRPr>
          </a:p>
          <a:p>
            <a:r>
              <a:rPr lang="en-US" sz="1200" b="1" dirty="0">
                <a:solidFill>
                  <a:srgbClr val="002060"/>
                </a:solidFill>
                <a:latin typeface="Georgia"/>
              </a:rPr>
              <a:t>Sample datasets</a:t>
            </a:r>
            <a:endParaRPr lang="en-US" sz="1200" dirty="0">
              <a:latin typeface="Georgia"/>
            </a:endParaRPr>
          </a:p>
          <a:p>
            <a:pPr marL="285750" indent="-285750">
              <a:buChar char="•"/>
            </a:pPr>
            <a:r>
              <a:rPr lang="en-US" sz="1200" i="1" dirty="0">
                <a:solidFill>
                  <a:srgbClr val="002060"/>
                </a:solidFill>
                <a:latin typeface="Georgia"/>
              </a:rPr>
              <a:t>We have scraped limited data from a particular data source. For example, we did not scrape the entire Gap website which could have been done to gather more data .Optimizing our scraping techniques to gather more extensive data from these sources could enhance the accuracy and depth of our insights.</a:t>
            </a:r>
          </a:p>
          <a:p>
            <a:endParaRPr lang="en-US" sz="1200" b="1" dirty="0">
              <a:solidFill>
                <a:srgbClr val="002060"/>
              </a:solidFill>
              <a:latin typeface="Georgia"/>
            </a:endParaRPr>
          </a:p>
          <a:p>
            <a:r>
              <a:rPr lang="en-US" sz="1200" b="1" dirty="0">
                <a:solidFill>
                  <a:srgbClr val="002060"/>
                </a:solidFill>
                <a:latin typeface="Georgia"/>
              </a:rPr>
              <a:t>Model optimization and complexity</a:t>
            </a:r>
          </a:p>
          <a:p>
            <a:pPr marL="285750" indent="-285750">
              <a:buChar char="•"/>
            </a:pPr>
            <a:r>
              <a:rPr lang="en-US" sz="1200" i="1" dirty="0">
                <a:solidFill>
                  <a:srgbClr val="002060"/>
                </a:solidFill>
                <a:latin typeface="Georgia"/>
              </a:rPr>
              <a:t>Since our modelling techniques are nascent, there is considerable opportunity of improvement. The parameters included are not exhaustive and there is considerable scope for improvement in the models.</a:t>
            </a:r>
          </a:p>
          <a:p>
            <a:endParaRPr lang="en-US" sz="1200" dirty="0">
              <a:latin typeface="Georgia"/>
            </a:endParaRPr>
          </a:p>
          <a:p>
            <a:endParaRPr lang="en-US" sz="1200" dirty="0">
              <a:latin typeface="Georgia"/>
            </a:endParaRPr>
          </a:p>
          <a:p>
            <a:endParaRPr lang="en-US" sz="1200" dirty="0">
              <a:latin typeface="Georgia"/>
            </a:endParaRPr>
          </a:p>
        </p:txBody>
      </p:sp>
      <p:pic>
        <p:nvPicPr>
          <p:cNvPr id="3" name="Graphic 2">
            <a:extLst>
              <a:ext uri="{FF2B5EF4-FFF2-40B4-BE49-F238E27FC236}">
                <a16:creationId xmlns:a16="http://schemas.microsoft.com/office/drawing/2014/main" id="{74BB6202-0B40-A623-D9E6-075DB75981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6157"/>
            <a:ext cx="1877251" cy="407343"/>
          </a:xfrm>
          <a:prstGeom prst="rect">
            <a:avLst/>
          </a:prstGeom>
        </p:spPr>
      </p:pic>
    </p:spTree>
    <p:extLst>
      <p:ext uri="{BB962C8B-B14F-4D97-AF65-F5344CB8AC3E}">
        <p14:creationId xmlns:p14="http://schemas.microsoft.com/office/powerpoint/2010/main" val="1554586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C3FD30-5D8E-8BE9-FF0C-933E79515E96}"/>
              </a:ext>
            </a:extLst>
          </p:cNvPr>
          <p:cNvSpPr txBox="1"/>
          <p:nvPr/>
        </p:nvSpPr>
        <p:spPr>
          <a:xfrm>
            <a:off x="221941" y="199747"/>
            <a:ext cx="873340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Georgia"/>
              </a:rPr>
              <a:t>Meet the Team </a:t>
            </a:r>
          </a:p>
        </p:txBody>
      </p:sp>
      <p:pic>
        <p:nvPicPr>
          <p:cNvPr id="7" name="Picture 6" descr="Image preview">
            <a:extLst>
              <a:ext uri="{FF2B5EF4-FFF2-40B4-BE49-F238E27FC236}">
                <a16:creationId xmlns:a16="http://schemas.microsoft.com/office/drawing/2014/main" id="{0143F72E-E524-42B8-FF47-2EE2DB5327FC}"/>
              </a:ext>
            </a:extLst>
          </p:cNvPr>
          <p:cNvPicPr>
            <a:picLocks noChangeAspect="1"/>
          </p:cNvPicPr>
          <p:nvPr/>
        </p:nvPicPr>
        <p:blipFill>
          <a:blip r:embed="rId2"/>
          <a:stretch>
            <a:fillRect/>
          </a:stretch>
        </p:blipFill>
        <p:spPr>
          <a:xfrm>
            <a:off x="446503" y="847132"/>
            <a:ext cx="1448817" cy="1850531"/>
          </a:xfrm>
          <a:prstGeom prst="rect">
            <a:avLst/>
          </a:prstGeom>
        </p:spPr>
      </p:pic>
      <p:pic>
        <p:nvPicPr>
          <p:cNvPr id="8" name="Picture 7" descr="Image preview">
            <a:extLst>
              <a:ext uri="{FF2B5EF4-FFF2-40B4-BE49-F238E27FC236}">
                <a16:creationId xmlns:a16="http://schemas.microsoft.com/office/drawing/2014/main" id="{A1D59E61-E4F7-714D-39AF-B5453ECD4253}"/>
              </a:ext>
            </a:extLst>
          </p:cNvPr>
          <p:cNvPicPr>
            <a:picLocks noChangeAspect="1"/>
          </p:cNvPicPr>
          <p:nvPr/>
        </p:nvPicPr>
        <p:blipFill>
          <a:blip r:embed="rId3"/>
          <a:stretch>
            <a:fillRect/>
          </a:stretch>
        </p:blipFill>
        <p:spPr>
          <a:xfrm>
            <a:off x="4587126" y="779170"/>
            <a:ext cx="1473840" cy="1849290"/>
          </a:xfrm>
          <a:prstGeom prst="rect">
            <a:avLst/>
          </a:prstGeom>
        </p:spPr>
      </p:pic>
      <p:pic>
        <p:nvPicPr>
          <p:cNvPr id="9" name="Picture 8" descr="A person smiling at the camera&#10;&#10;Description automatically generated">
            <a:extLst>
              <a:ext uri="{FF2B5EF4-FFF2-40B4-BE49-F238E27FC236}">
                <a16:creationId xmlns:a16="http://schemas.microsoft.com/office/drawing/2014/main" id="{6F9A7F4C-488B-EB84-63CD-26B93265CB88}"/>
              </a:ext>
            </a:extLst>
          </p:cNvPr>
          <p:cNvPicPr>
            <a:picLocks noChangeAspect="1"/>
          </p:cNvPicPr>
          <p:nvPr/>
        </p:nvPicPr>
        <p:blipFill>
          <a:blip r:embed="rId4"/>
          <a:stretch>
            <a:fillRect/>
          </a:stretch>
        </p:blipFill>
        <p:spPr>
          <a:xfrm>
            <a:off x="2491729" y="1757030"/>
            <a:ext cx="1627800" cy="1883322"/>
          </a:xfrm>
          <a:prstGeom prst="rect">
            <a:avLst/>
          </a:prstGeom>
        </p:spPr>
      </p:pic>
      <p:pic>
        <p:nvPicPr>
          <p:cNvPr id="10" name="Picture 9" descr="A person smiling at the camera&#10;&#10;Description automatically generated">
            <a:extLst>
              <a:ext uri="{FF2B5EF4-FFF2-40B4-BE49-F238E27FC236}">
                <a16:creationId xmlns:a16="http://schemas.microsoft.com/office/drawing/2014/main" id="{FC5CEC1A-AA87-A17D-D27E-C46E8A39AF42}"/>
              </a:ext>
            </a:extLst>
          </p:cNvPr>
          <p:cNvPicPr>
            <a:picLocks noChangeAspect="1"/>
          </p:cNvPicPr>
          <p:nvPr/>
        </p:nvPicPr>
        <p:blipFill>
          <a:blip r:embed="rId5"/>
          <a:stretch>
            <a:fillRect/>
          </a:stretch>
        </p:blipFill>
        <p:spPr>
          <a:xfrm>
            <a:off x="6350959" y="1766629"/>
            <a:ext cx="1548962" cy="2007899"/>
          </a:xfrm>
          <a:prstGeom prst="rect">
            <a:avLst/>
          </a:prstGeom>
        </p:spPr>
      </p:pic>
      <p:sp>
        <p:nvSpPr>
          <p:cNvPr id="11" name="TextBox 10">
            <a:extLst>
              <a:ext uri="{FF2B5EF4-FFF2-40B4-BE49-F238E27FC236}">
                <a16:creationId xmlns:a16="http://schemas.microsoft.com/office/drawing/2014/main" id="{D897D9A9-19A3-54E9-227D-24DD3720FC17}"/>
              </a:ext>
            </a:extLst>
          </p:cNvPr>
          <p:cNvSpPr txBox="1"/>
          <p:nvPr/>
        </p:nvSpPr>
        <p:spPr>
          <a:xfrm>
            <a:off x="447406" y="2818418"/>
            <a:ext cx="1912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2060"/>
                </a:solidFill>
                <a:latin typeface="Georgia"/>
              </a:rPr>
              <a:t>Pratiksha Gupta</a:t>
            </a:r>
          </a:p>
        </p:txBody>
      </p:sp>
      <p:sp>
        <p:nvSpPr>
          <p:cNvPr id="12" name="TextBox 11">
            <a:extLst>
              <a:ext uri="{FF2B5EF4-FFF2-40B4-BE49-F238E27FC236}">
                <a16:creationId xmlns:a16="http://schemas.microsoft.com/office/drawing/2014/main" id="{E07BAE18-DCE2-0895-A6BB-F763D324506B}"/>
              </a:ext>
            </a:extLst>
          </p:cNvPr>
          <p:cNvSpPr txBox="1"/>
          <p:nvPr/>
        </p:nvSpPr>
        <p:spPr>
          <a:xfrm>
            <a:off x="4569201" y="2701465"/>
            <a:ext cx="151673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2060"/>
                </a:solidFill>
                <a:latin typeface="Georgia"/>
              </a:rPr>
              <a:t>Shivam Mishra</a:t>
            </a:r>
          </a:p>
        </p:txBody>
      </p:sp>
      <p:sp>
        <p:nvSpPr>
          <p:cNvPr id="13" name="TextBox 12">
            <a:extLst>
              <a:ext uri="{FF2B5EF4-FFF2-40B4-BE49-F238E27FC236}">
                <a16:creationId xmlns:a16="http://schemas.microsoft.com/office/drawing/2014/main" id="{0B42D58E-A506-35CB-3F6D-128741901FC5}"/>
              </a:ext>
            </a:extLst>
          </p:cNvPr>
          <p:cNvSpPr txBox="1"/>
          <p:nvPr/>
        </p:nvSpPr>
        <p:spPr>
          <a:xfrm>
            <a:off x="2457714" y="3717862"/>
            <a:ext cx="167160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2060"/>
                </a:solidFill>
                <a:latin typeface="Georgia"/>
              </a:rPr>
              <a:t>Keertana Madan</a:t>
            </a:r>
          </a:p>
        </p:txBody>
      </p:sp>
      <p:sp>
        <p:nvSpPr>
          <p:cNvPr id="14" name="TextBox 13">
            <a:extLst>
              <a:ext uri="{FF2B5EF4-FFF2-40B4-BE49-F238E27FC236}">
                <a16:creationId xmlns:a16="http://schemas.microsoft.com/office/drawing/2014/main" id="{DD89D656-627A-BA54-C040-0A179242993A}"/>
              </a:ext>
            </a:extLst>
          </p:cNvPr>
          <p:cNvSpPr txBox="1"/>
          <p:nvPr/>
        </p:nvSpPr>
        <p:spPr>
          <a:xfrm>
            <a:off x="6348498" y="3870762"/>
            <a:ext cx="17819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2060"/>
                </a:solidFill>
                <a:latin typeface="Georgia"/>
              </a:rPr>
              <a:t>Priyanka Shinde</a:t>
            </a:r>
          </a:p>
        </p:txBody>
      </p:sp>
      <p:pic>
        <p:nvPicPr>
          <p:cNvPr id="3" name="Graphic 2">
            <a:extLst>
              <a:ext uri="{FF2B5EF4-FFF2-40B4-BE49-F238E27FC236}">
                <a16:creationId xmlns:a16="http://schemas.microsoft.com/office/drawing/2014/main" id="{94F95863-C7F4-C6AC-6BF0-F49FF1DC71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4736157"/>
            <a:ext cx="1877251" cy="407343"/>
          </a:xfrm>
          <a:prstGeom prst="rect">
            <a:avLst/>
          </a:prstGeom>
        </p:spPr>
      </p:pic>
    </p:spTree>
    <p:extLst>
      <p:ext uri="{BB962C8B-B14F-4D97-AF65-F5344CB8AC3E}">
        <p14:creationId xmlns:p14="http://schemas.microsoft.com/office/powerpoint/2010/main" val="1580084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Single Corner Rounded 20">
            <a:extLst>
              <a:ext uri="{FF2B5EF4-FFF2-40B4-BE49-F238E27FC236}">
                <a16:creationId xmlns:a16="http://schemas.microsoft.com/office/drawing/2014/main" id="{B5190587-519F-6518-7274-975CF1C65B1A}"/>
              </a:ext>
            </a:extLst>
          </p:cNvPr>
          <p:cNvSpPr/>
          <p:nvPr/>
        </p:nvSpPr>
        <p:spPr>
          <a:xfrm flipH="1" flipV="1">
            <a:off x="4646394" y="-5"/>
            <a:ext cx="4497606" cy="5143503"/>
          </a:xfrm>
          <a:prstGeom prst="round1Rect">
            <a:avLst>
              <a:gd name="adj" fmla="val 689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Single Corner Rounded 18">
            <a:extLst>
              <a:ext uri="{FF2B5EF4-FFF2-40B4-BE49-F238E27FC236}">
                <a16:creationId xmlns:a16="http://schemas.microsoft.com/office/drawing/2014/main" id="{76D19638-7B4B-B7E9-4055-A7A56B9DCD4E}"/>
              </a:ext>
            </a:extLst>
          </p:cNvPr>
          <p:cNvSpPr/>
          <p:nvPr/>
        </p:nvSpPr>
        <p:spPr>
          <a:xfrm flipH="1" flipV="1">
            <a:off x="5014329" y="561889"/>
            <a:ext cx="3995201" cy="4024518"/>
          </a:xfrm>
          <a:prstGeom prst="round1Rect">
            <a:avLst>
              <a:gd name="adj" fmla="val 689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E0E06882-E379-11BC-54AB-34D0B79A6E05}"/>
              </a:ext>
            </a:extLst>
          </p:cNvPr>
          <p:cNvSpPr>
            <a:spLocks noGrp="1"/>
          </p:cNvSpPr>
          <p:nvPr>
            <p:ph type="title"/>
          </p:nvPr>
        </p:nvSpPr>
        <p:spPr>
          <a:xfrm>
            <a:off x="482207" y="906716"/>
            <a:ext cx="4089793" cy="521268"/>
          </a:xfrm>
        </p:spPr>
        <p:txBody>
          <a:bodyPr spcFirstLastPara="1" wrap="square" lIns="0" tIns="91425" rIns="0" bIns="91425" anchor="t" anchorCtr="0">
            <a:noAutofit/>
          </a:bodyPr>
          <a:lstStyle/>
          <a:p>
            <a:r>
              <a:rPr lang="en-ID" sz="1200" b="1" dirty="0">
                <a:solidFill>
                  <a:srgbClr val="002060"/>
                </a:solidFill>
                <a:latin typeface="Georgia"/>
                <a:cs typeface="Times New Roman"/>
              </a:rPr>
              <a:t>Gap Inc. segmented Net Sales ($ in millions)</a:t>
            </a:r>
          </a:p>
        </p:txBody>
      </p:sp>
      <p:sp>
        <p:nvSpPr>
          <p:cNvPr id="8" name="Content Placeholder 2">
            <a:extLst>
              <a:ext uri="{FF2B5EF4-FFF2-40B4-BE49-F238E27FC236}">
                <a16:creationId xmlns:a16="http://schemas.microsoft.com/office/drawing/2014/main" id="{871D8916-FE5C-C17C-97E2-7679BBC82327}"/>
              </a:ext>
            </a:extLst>
          </p:cNvPr>
          <p:cNvSpPr txBox="1">
            <a:spLocks/>
          </p:cNvSpPr>
          <p:nvPr/>
        </p:nvSpPr>
        <p:spPr>
          <a:xfrm>
            <a:off x="548640" y="1530579"/>
            <a:ext cx="3936113" cy="2485478"/>
          </a:xfrm>
          <a:prstGeom prst="rect">
            <a:avLst/>
          </a:prstGeom>
        </p:spPr>
        <p:txBody>
          <a:bodyPr vert="horz" wrap="square" lIns="0" tIns="0" rIns="0" bIns="0" rtlCol="0" anchor="t"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450"/>
              </a:spcAft>
              <a:buNone/>
            </a:pPr>
            <a:r>
              <a:rPr lang="en-US" sz="1200" b="1">
                <a:solidFill>
                  <a:srgbClr val="002060"/>
                </a:solidFill>
                <a:latin typeface="Georgia"/>
                <a:cs typeface="Segoe UI"/>
              </a:rPr>
              <a:t>Gap :</a:t>
            </a:r>
            <a:r>
              <a:rPr lang="en-US" sz="1200">
                <a:solidFill>
                  <a:srgbClr val="002060"/>
                </a:solidFill>
                <a:latin typeface="Georgia"/>
                <a:cs typeface="Segoe UI"/>
              </a:rPr>
              <a:t> Highest sales in US, then Asia</a:t>
            </a:r>
            <a:endParaRPr lang="en-US" sz="1200">
              <a:solidFill>
                <a:srgbClr val="002060"/>
              </a:solidFill>
              <a:latin typeface="Georgia"/>
            </a:endParaRPr>
          </a:p>
          <a:p>
            <a:pPr marL="0" indent="0">
              <a:lnSpc>
                <a:spcPct val="100000"/>
              </a:lnSpc>
              <a:spcBef>
                <a:spcPts val="0"/>
              </a:spcBef>
              <a:spcAft>
                <a:spcPts val="450"/>
              </a:spcAft>
              <a:buNone/>
            </a:pPr>
            <a:r>
              <a:rPr lang="en-US" sz="1200">
                <a:solidFill>
                  <a:srgbClr val="002060"/>
                </a:solidFill>
                <a:latin typeface="Georgia"/>
                <a:cs typeface="Segoe UI"/>
              </a:rPr>
              <a:t>There's a decline in sales in the US and Europe over the years, while sales in Asia remain relatively stable</a:t>
            </a:r>
            <a:endParaRPr lang="en-US" sz="1200">
              <a:solidFill>
                <a:srgbClr val="002060"/>
              </a:solidFill>
              <a:latin typeface="Georgia"/>
            </a:endParaRPr>
          </a:p>
          <a:p>
            <a:pPr marL="0" indent="0">
              <a:lnSpc>
                <a:spcPct val="100000"/>
              </a:lnSpc>
              <a:spcBef>
                <a:spcPts val="0"/>
              </a:spcBef>
              <a:spcAft>
                <a:spcPts val="450"/>
              </a:spcAft>
              <a:buNone/>
            </a:pPr>
            <a:br>
              <a:rPr lang="en-US" sz="1200">
                <a:solidFill>
                  <a:srgbClr val="002060"/>
                </a:solidFill>
                <a:latin typeface="Georgia"/>
                <a:cs typeface="Segoe UI"/>
              </a:rPr>
            </a:br>
            <a:r>
              <a:rPr lang="en-US" sz="1200">
                <a:solidFill>
                  <a:srgbClr val="002060"/>
                </a:solidFill>
                <a:latin typeface="Georgia"/>
                <a:cs typeface="Segoe UI"/>
              </a:rPr>
              <a:t> </a:t>
            </a:r>
            <a:r>
              <a:rPr lang="en-US" sz="1200" b="1">
                <a:solidFill>
                  <a:srgbClr val="002060"/>
                </a:solidFill>
                <a:latin typeface="Georgia"/>
                <a:cs typeface="Segoe UI"/>
              </a:rPr>
              <a:t>Old Navy :</a:t>
            </a:r>
            <a:r>
              <a:rPr lang="en-US" sz="1200">
                <a:solidFill>
                  <a:srgbClr val="002060"/>
                </a:solidFill>
                <a:latin typeface="Georgia"/>
                <a:cs typeface="Segoe UI"/>
              </a:rPr>
              <a:t> Again, the US dominates sales across all years. There's a slight growth in sales in the US from 2014 to 2016. We also notice that Old Navy does not have any presence in Europe in the data provided</a:t>
            </a:r>
            <a:endParaRPr lang="en-US" sz="1200">
              <a:solidFill>
                <a:srgbClr val="002060"/>
              </a:solidFill>
              <a:latin typeface="Georgia"/>
            </a:endParaRPr>
          </a:p>
          <a:p>
            <a:pPr marL="0" indent="0">
              <a:lnSpc>
                <a:spcPct val="100000"/>
              </a:lnSpc>
              <a:spcBef>
                <a:spcPts val="0"/>
              </a:spcBef>
              <a:spcAft>
                <a:spcPts val="450"/>
              </a:spcAft>
              <a:buNone/>
            </a:pPr>
            <a:br>
              <a:rPr lang="en-US" sz="1200">
                <a:solidFill>
                  <a:srgbClr val="002060"/>
                </a:solidFill>
                <a:latin typeface="Georgia"/>
                <a:cs typeface="Segoe UI"/>
              </a:rPr>
            </a:br>
            <a:r>
              <a:rPr lang="en-US" sz="1200">
                <a:solidFill>
                  <a:srgbClr val="002060"/>
                </a:solidFill>
                <a:latin typeface="Georgia"/>
                <a:cs typeface="Segoe UI"/>
              </a:rPr>
              <a:t> </a:t>
            </a:r>
            <a:r>
              <a:rPr lang="en-US" sz="1200" b="1">
                <a:solidFill>
                  <a:srgbClr val="002060"/>
                </a:solidFill>
                <a:latin typeface="Georgia"/>
                <a:cs typeface="Segoe UI"/>
              </a:rPr>
              <a:t>Banana Republic :</a:t>
            </a:r>
            <a:r>
              <a:rPr lang="en-US" sz="1200">
                <a:solidFill>
                  <a:srgbClr val="002060"/>
                </a:solidFill>
                <a:latin typeface="Georgia"/>
                <a:cs typeface="Segoe UI"/>
              </a:rPr>
              <a:t> The US again has the highest sales, but there's a decline over the years. There's also a decline in European sales, while Asian sales remain stable</a:t>
            </a:r>
            <a:endParaRPr lang="en-US" sz="1200">
              <a:solidFill>
                <a:srgbClr val="002060"/>
              </a:solidFill>
              <a:latin typeface="Georgia"/>
            </a:endParaRPr>
          </a:p>
        </p:txBody>
      </p:sp>
      <p:pic>
        <p:nvPicPr>
          <p:cNvPr id="3" name="Picture 2">
            <a:extLst>
              <a:ext uri="{FF2B5EF4-FFF2-40B4-BE49-F238E27FC236}">
                <a16:creationId xmlns:a16="http://schemas.microsoft.com/office/drawing/2014/main" id="{88E3EFB5-1022-8882-16F0-B39AF2AEE9E6}"/>
              </a:ext>
            </a:extLst>
          </p:cNvPr>
          <p:cNvPicPr>
            <a:picLocks noChangeAspect="1"/>
          </p:cNvPicPr>
          <p:nvPr/>
        </p:nvPicPr>
        <p:blipFill>
          <a:blip r:embed="rId3"/>
          <a:stretch>
            <a:fillRect/>
          </a:stretch>
        </p:blipFill>
        <p:spPr>
          <a:xfrm>
            <a:off x="5031859" y="584079"/>
            <a:ext cx="3964944" cy="4023360"/>
          </a:xfrm>
          <a:prstGeom prst="rect">
            <a:avLst/>
          </a:prstGeom>
        </p:spPr>
      </p:pic>
      <p:pic>
        <p:nvPicPr>
          <p:cNvPr id="6" name="Graphic 5">
            <a:extLst>
              <a:ext uri="{FF2B5EF4-FFF2-40B4-BE49-F238E27FC236}">
                <a16:creationId xmlns:a16="http://schemas.microsoft.com/office/drawing/2014/main" id="{DD7A6F3C-40F3-4FE7-89E7-B28311539F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4736157"/>
            <a:ext cx="1877251" cy="407343"/>
          </a:xfrm>
          <a:prstGeom prst="rect">
            <a:avLst/>
          </a:prstGeom>
        </p:spPr>
      </p:pic>
      <p:sp>
        <p:nvSpPr>
          <p:cNvPr id="4" name="TextBox 3">
            <a:extLst>
              <a:ext uri="{FF2B5EF4-FFF2-40B4-BE49-F238E27FC236}">
                <a16:creationId xmlns:a16="http://schemas.microsoft.com/office/drawing/2014/main" id="{3C19EB1B-4D39-4ACB-35C0-1B9FD4620A47}"/>
              </a:ext>
            </a:extLst>
          </p:cNvPr>
          <p:cNvSpPr txBox="1"/>
          <p:nvPr/>
        </p:nvSpPr>
        <p:spPr>
          <a:xfrm>
            <a:off x="968188" y="161365"/>
            <a:ext cx="2113109" cy="461665"/>
          </a:xfrm>
          <a:prstGeom prst="rect">
            <a:avLst/>
          </a:prstGeom>
          <a:noFill/>
        </p:spPr>
        <p:txBody>
          <a:bodyPr wrap="square" rtlCol="0">
            <a:spAutoFit/>
          </a:bodyPr>
          <a:lstStyle/>
          <a:p>
            <a:r>
              <a:rPr lang="en-US" sz="2400" dirty="0">
                <a:solidFill>
                  <a:srgbClr val="002060"/>
                </a:solidFill>
                <a:latin typeface="Georgia" panose="02040502050405020303" pitchFamily="18" charset="0"/>
              </a:rPr>
              <a:t>Appendix</a:t>
            </a:r>
          </a:p>
        </p:txBody>
      </p:sp>
    </p:spTree>
    <p:extLst>
      <p:ext uri="{BB962C8B-B14F-4D97-AF65-F5344CB8AC3E}">
        <p14:creationId xmlns:p14="http://schemas.microsoft.com/office/powerpoint/2010/main" val="938403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BF54F3-B8E4-05F6-188D-9BBAF575CC5A}"/>
              </a:ext>
            </a:extLst>
          </p:cNvPr>
          <p:cNvSpPr>
            <a:spLocks noGrp="1"/>
          </p:cNvSpPr>
          <p:nvPr>
            <p:ph type="title"/>
          </p:nvPr>
        </p:nvSpPr>
        <p:spPr/>
        <p:txBody>
          <a:bodyPr/>
          <a:lstStyle/>
          <a:p>
            <a:r>
              <a:rPr lang="en-US" b="1" dirty="0">
                <a:solidFill>
                  <a:srgbClr val="002060"/>
                </a:solidFill>
                <a:latin typeface="Georgia" panose="02040502050405020303" pitchFamily="18" charset="0"/>
              </a:rPr>
              <a:t>Thank you.</a:t>
            </a:r>
            <a:br>
              <a:rPr lang="en-US" b="1" dirty="0">
                <a:solidFill>
                  <a:srgbClr val="002060"/>
                </a:solidFill>
                <a:latin typeface="Georgia" panose="02040502050405020303" pitchFamily="18" charset="0"/>
              </a:rPr>
            </a:br>
            <a:br>
              <a:rPr lang="en-US" b="1" dirty="0">
                <a:solidFill>
                  <a:srgbClr val="002060"/>
                </a:solidFill>
                <a:latin typeface="Georgia" panose="02040502050405020303" pitchFamily="18" charset="0"/>
              </a:rPr>
            </a:br>
            <a:r>
              <a:rPr lang="en-US" b="1" dirty="0">
                <a:solidFill>
                  <a:srgbClr val="002060"/>
                </a:solidFill>
                <a:latin typeface="Georgia" panose="02040502050405020303" pitchFamily="18" charset="0"/>
              </a:rPr>
              <a:t>Questions?</a:t>
            </a:r>
            <a:endParaRPr lang="en-IN" b="1" dirty="0">
              <a:solidFill>
                <a:srgbClr val="002060"/>
              </a:solidFill>
              <a:latin typeface="Georgia" panose="02040502050405020303" pitchFamily="18" charset="0"/>
            </a:endParaRPr>
          </a:p>
        </p:txBody>
      </p:sp>
    </p:spTree>
    <p:extLst>
      <p:ext uri="{BB962C8B-B14F-4D97-AF65-F5344CB8AC3E}">
        <p14:creationId xmlns:p14="http://schemas.microsoft.com/office/powerpoint/2010/main" val="935483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4294967295"/>
          </p:nvPr>
        </p:nvSpPr>
        <p:spPr>
          <a:xfrm>
            <a:off x="8934450" y="4805363"/>
            <a:ext cx="209550" cy="177800"/>
          </a:xfrm>
          <a:prstGeom prst="rect">
            <a:avLst/>
          </a:prstGeom>
          <a:noFill/>
        </p:spPr>
        <p:txBody>
          <a:bodyPr/>
          <a:lstStyle/>
          <a:p>
            <a:pPr algn="ctr"/>
            <a:fld id="{9D6A4950-2E50-4A2B-B8A2-4ABC9E129430}" type="slidenum">
              <a:rPr lang="en-ID" sz="788">
                <a:solidFill>
                  <a:schemeClr val="bg1"/>
                </a:solidFill>
              </a:rPr>
              <a:pPr algn="ctr"/>
              <a:t>3</a:t>
            </a:fld>
            <a:endParaRPr lang="en-ID" sz="788">
              <a:solidFill>
                <a:schemeClr val="bg1"/>
              </a:solidFill>
            </a:endParaRPr>
          </a:p>
        </p:txBody>
      </p:sp>
      <p:grpSp>
        <p:nvGrpSpPr>
          <p:cNvPr id="18" name="Group 17">
            <a:extLst>
              <a:ext uri="{FF2B5EF4-FFF2-40B4-BE49-F238E27FC236}">
                <a16:creationId xmlns:a16="http://schemas.microsoft.com/office/drawing/2014/main" id="{F9A5337D-A395-8999-2808-5EBC8E7F4884}"/>
              </a:ext>
            </a:extLst>
          </p:cNvPr>
          <p:cNvGrpSpPr/>
          <p:nvPr/>
        </p:nvGrpSpPr>
        <p:grpSpPr>
          <a:xfrm>
            <a:off x="304431" y="1566659"/>
            <a:ext cx="2232027" cy="2570930"/>
            <a:chOff x="651714" y="1991271"/>
            <a:chExt cx="2976036" cy="3427906"/>
          </a:xfrm>
        </p:grpSpPr>
        <p:sp>
          <p:nvSpPr>
            <p:cNvPr id="128" name="Freeform: Shape 127">
              <a:extLst>
                <a:ext uri="{FF2B5EF4-FFF2-40B4-BE49-F238E27FC236}">
                  <a16:creationId xmlns:a16="http://schemas.microsoft.com/office/drawing/2014/main" id="{1A77ADE2-564C-84AF-A73A-9AA10C0AE063}"/>
                </a:ext>
              </a:extLst>
            </p:cNvPr>
            <p:cNvSpPr/>
            <p:nvPr/>
          </p:nvSpPr>
          <p:spPr>
            <a:xfrm>
              <a:off x="2116537" y="2046508"/>
              <a:ext cx="1511213" cy="3372669"/>
            </a:xfrm>
            <a:custGeom>
              <a:avLst/>
              <a:gdLst>
                <a:gd name="connsiteX0" fmla="*/ 0 w 1511213"/>
                <a:gd name="connsiteY0" fmla="*/ 0 h 3372669"/>
                <a:gd name="connsiteX1" fmla="*/ 156246 w 1511213"/>
                <a:gd name="connsiteY1" fmla="*/ 23845 h 3372669"/>
                <a:gd name="connsiteX2" fmla="*/ 1511213 w 1511213"/>
                <a:gd name="connsiteY2" fmla="*/ 1686334 h 3372669"/>
                <a:gd name="connsiteX3" fmla="*/ 156246 w 1511213"/>
                <a:gd name="connsiteY3" fmla="*/ 3348823 h 3372669"/>
                <a:gd name="connsiteX4" fmla="*/ 0 w 1511213"/>
                <a:gd name="connsiteY4" fmla="*/ 3372669 h 3372669"/>
                <a:gd name="connsiteX0" fmla="*/ 0 w 1511213"/>
                <a:gd name="connsiteY0" fmla="*/ 0 h 3372669"/>
                <a:gd name="connsiteX1" fmla="*/ 156246 w 1511213"/>
                <a:gd name="connsiteY1" fmla="*/ 23845 h 3372669"/>
                <a:gd name="connsiteX2" fmla="*/ 1511213 w 1511213"/>
                <a:gd name="connsiteY2" fmla="*/ 1686334 h 3372669"/>
                <a:gd name="connsiteX3" fmla="*/ 156246 w 1511213"/>
                <a:gd name="connsiteY3" fmla="*/ 3348823 h 3372669"/>
                <a:gd name="connsiteX4" fmla="*/ 0 w 1511213"/>
                <a:gd name="connsiteY4" fmla="*/ 3372669 h 3372669"/>
                <a:gd name="connsiteX5" fmla="*/ 91440 w 1511213"/>
                <a:gd name="connsiteY5" fmla="*/ 91440 h 3372669"/>
                <a:gd name="connsiteX0" fmla="*/ 0 w 1511213"/>
                <a:gd name="connsiteY0" fmla="*/ 0 h 3372669"/>
                <a:gd name="connsiteX1" fmla="*/ 156246 w 1511213"/>
                <a:gd name="connsiteY1" fmla="*/ 23845 h 3372669"/>
                <a:gd name="connsiteX2" fmla="*/ 1511213 w 1511213"/>
                <a:gd name="connsiteY2" fmla="*/ 1686334 h 3372669"/>
                <a:gd name="connsiteX3" fmla="*/ 156246 w 1511213"/>
                <a:gd name="connsiteY3" fmla="*/ 3348823 h 3372669"/>
                <a:gd name="connsiteX4" fmla="*/ 0 w 1511213"/>
                <a:gd name="connsiteY4" fmla="*/ 3372669 h 3372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213" h="3372669">
                  <a:moveTo>
                    <a:pt x="0" y="0"/>
                  </a:moveTo>
                  <a:lnTo>
                    <a:pt x="156246" y="23845"/>
                  </a:lnTo>
                  <a:cubicBezTo>
                    <a:pt x="929524" y="182081"/>
                    <a:pt x="1511213" y="866277"/>
                    <a:pt x="1511213" y="1686334"/>
                  </a:cubicBezTo>
                  <a:cubicBezTo>
                    <a:pt x="1511213" y="2506391"/>
                    <a:pt x="929524" y="3190587"/>
                    <a:pt x="156246" y="3348823"/>
                  </a:cubicBezTo>
                  <a:lnTo>
                    <a:pt x="0" y="3372669"/>
                  </a:lnTo>
                </a:path>
              </a:pathLst>
            </a:custGeom>
            <a:noFill/>
            <a:ln w="22225">
              <a:solidFill>
                <a:srgbClr val="114A5E"/>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p>
          </p:txBody>
        </p:sp>
        <p:sp>
          <p:nvSpPr>
            <p:cNvPr id="121" name="Oval 120">
              <a:extLst>
                <a:ext uri="{FF2B5EF4-FFF2-40B4-BE49-F238E27FC236}">
                  <a16:creationId xmlns:a16="http://schemas.microsoft.com/office/drawing/2014/main" id="{3D3D44C2-1066-2CB9-9AF9-2CD78A109832}"/>
                </a:ext>
              </a:extLst>
            </p:cNvPr>
            <p:cNvSpPr/>
            <p:nvPr/>
          </p:nvSpPr>
          <p:spPr>
            <a:xfrm>
              <a:off x="651714" y="2404071"/>
              <a:ext cx="2657544" cy="265754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Oval 1">
              <a:extLst>
                <a:ext uri="{FF2B5EF4-FFF2-40B4-BE49-F238E27FC236}">
                  <a16:creationId xmlns:a16="http://schemas.microsoft.com/office/drawing/2014/main" id="{6DCF833B-AA6F-DD43-ECB5-679A931BD00B}"/>
                </a:ext>
              </a:extLst>
            </p:cNvPr>
            <p:cNvSpPr/>
            <p:nvPr/>
          </p:nvSpPr>
          <p:spPr>
            <a:xfrm>
              <a:off x="651714" y="2404071"/>
              <a:ext cx="2558143" cy="25581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 name="Oval 113">
              <a:extLst>
                <a:ext uri="{FF2B5EF4-FFF2-40B4-BE49-F238E27FC236}">
                  <a16:creationId xmlns:a16="http://schemas.microsoft.com/office/drawing/2014/main" id="{64C9E5E1-47EC-A296-ADE7-0ABF48DF8418}"/>
                </a:ext>
              </a:extLst>
            </p:cNvPr>
            <p:cNvSpPr/>
            <p:nvPr/>
          </p:nvSpPr>
          <p:spPr>
            <a:xfrm>
              <a:off x="819442" y="2571799"/>
              <a:ext cx="2222687" cy="222268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 name="Oval 116">
              <a:extLst>
                <a:ext uri="{FF2B5EF4-FFF2-40B4-BE49-F238E27FC236}">
                  <a16:creationId xmlns:a16="http://schemas.microsoft.com/office/drawing/2014/main" id="{1F890EE9-B6DC-36B7-6E4A-F97AE4586BE3}"/>
                </a:ext>
              </a:extLst>
            </p:cNvPr>
            <p:cNvSpPr/>
            <p:nvPr/>
          </p:nvSpPr>
          <p:spPr>
            <a:xfrm>
              <a:off x="1007304" y="2759662"/>
              <a:ext cx="1846963" cy="18469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9" name="Oval 118">
              <a:extLst>
                <a:ext uri="{FF2B5EF4-FFF2-40B4-BE49-F238E27FC236}">
                  <a16:creationId xmlns:a16="http://schemas.microsoft.com/office/drawing/2014/main" id="{A4E32712-BA16-2026-EB6F-BC9F5AD51E19}"/>
                </a:ext>
              </a:extLst>
            </p:cNvPr>
            <p:cNvSpPr/>
            <p:nvPr/>
          </p:nvSpPr>
          <p:spPr>
            <a:xfrm>
              <a:off x="1225922" y="2978280"/>
              <a:ext cx="1409726" cy="140972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0" name="Oval 119">
              <a:extLst>
                <a:ext uri="{FF2B5EF4-FFF2-40B4-BE49-F238E27FC236}">
                  <a16:creationId xmlns:a16="http://schemas.microsoft.com/office/drawing/2014/main" id="{FCE4D2CC-3E7D-2112-0525-93001420018A}"/>
                </a:ext>
              </a:extLst>
            </p:cNvPr>
            <p:cNvSpPr/>
            <p:nvPr/>
          </p:nvSpPr>
          <p:spPr>
            <a:xfrm>
              <a:off x="1418593" y="3170951"/>
              <a:ext cx="1024384" cy="10243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2" name="Oval 121">
              <a:extLst>
                <a:ext uri="{FF2B5EF4-FFF2-40B4-BE49-F238E27FC236}">
                  <a16:creationId xmlns:a16="http://schemas.microsoft.com/office/drawing/2014/main" id="{33FF6C2A-E45D-9037-A81E-388E0D63F992}"/>
                </a:ext>
              </a:extLst>
            </p:cNvPr>
            <p:cNvSpPr/>
            <p:nvPr/>
          </p:nvSpPr>
          <p:spPr>
            <a:xfrm>
              <a:off x="1599676" y="3352034"/>
              <a:ext cx="662218" cy="66221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Rounded Corners 2">
              <a:extLst>
                <a:ext uri="{FF2B5EF4-FFF2-40B4-BE49-F238E27FC236}">
                  <a16:creationId xmlns:a16="http://schemas.microsoft.com/office/drawing/2014/main" id="{5DD83D44-8B48-D1DD-AF24-AF9A7A811A21}"/>
                </a:ext>
              </a:extLst>
            </p:cNvPr>
            <p:cNvSpPr/>
            <p:nvPr/>
          </p:nvSpPr>
          <p:spPr>
            <a:xfrm rot="3291335">
              <a:off x="420938" y="2889467"/>
              <a:ext cx="1920240" cy="123848"/>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6" name="Freeform: Shape 125">
              <a:extLst>
                <a:ext uri="{FF2B5EF4-FFF2-40B4-BE49-F238E27FC236}">
                  <a16:creationId xmlns:a16="http://schemas.microsoft.com/office/drawing/2014/main" id="{FC992976-93DA-E322-7D40-0EAD297DBC03}"/>
                </a:ext>
              </a:extLst>
            </p:cNvPr>
            <p:cNvSpPr/>
            <p:nvPr/>
          </p:nvSpPr>
          <p:spPr>
            <a:xfrm rot="8792440" flipV="1">
              <a:off x="804957" y="2176857"/>
              <a:ext cx="462006" cy="596691"/>
            </a:xfrm>
            <a:custGeom>
              <a:avLst/>
              <a:gdLst>
                <a:gd name="connsiteX0" fmla="*/ 944 w 462006"/>
                <a:gd name="connsiteY0" fmla="*/ 14588 h 596691"/>
                <a:gd name="connsiteX1" fmla="*/ 944 w 462006"/>
                <a:gd name="connsiteY1" fmla="*/ 319702 h 596691"/>
                <a:gd name="connsiteX2" fmla="*/ 0 w 462006"/>
                <a:gd name="connsiteY2" fmla="*/ 324607 h 596691"/>
                <a:gd name="connsiteX3" fmla="*/ 956 w 462006"/>
                <a:gd name="connsiteY3" fmla="*/ 430922 h 596691"/>
                <a:gd name="connsiteX4" fmla="*/ 169726 w 462006"/>
                <a:gd name="connsiteY4" fmla="*/ 596685 h 596691"/>
                <a:gd name="connsiteX5" fmla="*/ 296238 w 462006"/>
                <a:gd name="connsiteY5" fmla="*/ 595547 h 596691"/>
                <a:gd name="connsiteX6" fmla="*/ 462000 w 462006"/>
                <a:gd name="connsiteY6" fmla="*/ 426777 h 596691"/>
                <a:gd name="connsiteX7" fmla="*/ 461673 w 462006"/>
                <a:gd name="connsiteY7" fmla="*/ 390441 h 596691"/>
                <a:gd name="connsiteX8" fmla="*/ 461907 w 462006"/>
                <a:gd name="connsiteY8" fmla="*/ 390435 h 596691"/>
                <a:gd name="connsiteX9" fmla="*/ 461555 w 462006"/>
                <a:gd name="connsiteY9" fmla="*/ 377288 h 596691"/>
                <a:gd name="connsiteX10" fmla="*/ 461044 w 462006"/>
                <a:gd name="connsiteY10" fmla="*/ 320461 h 596691"/>
                <a:gd name="connsiteX11" fmla="*/ 459886 w 462006"/>
                <a:gd name="connsiteY11" fmla="*/ 314978 h 596691"/>
                <a:gd name="connsiteX12" fmla="*/ 451447 w 462006"/>
                <a:gd name="connsiteY12" fmla="*/ 0 h 596691"/>
                <a:gd name="connsiteX13" fmla="*/ 301225 w 462006"/>
                <a:gd name="connsiteY13" fmla="*/ 156422 h 596691"/>
                <a:gd name="connsiteX14" fmla="*/ 292274 w 462006"/>
                <a:gd name="connsiteY14" fmla="*/ 154699 h 596691"/>
                <a:gd name="connsiteX15" fmla="*/ 165762 w 462006"/>
                <a:gd name="connsiteY15" fmla="*/ 155836 h 596691"/>
                <a:gd name="connsiteX16" fmla="*/ 147887 w 462006"/>
                <a:gd name="connsiteY16" fmla="*/ 159613 h 59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2006" h="596691">
                  <a:moveTo>
                    <a:pt x="944" y="14588"/>
                  </a:moveTo>
                  <a:lnTo>
                    <a:pt x="944" y="319702"/>
                  </a:lnTo>
                  <a:lnTo>
                    <a:pt x="0" y="324607"/>
                  </a:lnTo>
                  <a:lnTo>
                    <a:pt x="956" y="430922"/>
                  </a:lnTo>
                  <a:cubicBezTo>
                    <a:pt x="1786" y="523301"/>
                    <a:pt x="77348" y="597515"/>
                    <a:pt x="169726" y="596685"/>
                  </a:cubicBezTo>
                  <a:lnTo>
                    <a:pt x="296238" y="595547"/>
                  </a:lnTo>
                  <a:cubicBezTo>
                    <a:pt x="388616" y="594716"/>
                    <a:pt x="462831" y="519155"/>
                    <a:pt x="462000" y="426777"/>
                  </a:cubicBezTo>
                  <a:lnTo>
                    <a:pt x="461673" y="390441"/>
                  </a:lnTo>
                  <a:lnTo>
                    <a:pt x="461907" y="390435"/>
                  </a:lnTo>
                  <a:lnTo>
                    <a:pt x="461555" y="377288"/>
                  </a:lnTo>
                  <a:lnTo>
                    <a:pt x="461044" y="320461"/>
                  </a:lnTo>
                  <a:lnTo>
                    <a:pt x="459886" y="314978"/>
                  </a:lnTo>
                  <a:lnTo>
                    <a:pt x="451447" y="0"/>
                  </a:lnTo>
                  <a:lnTo>
                    <a:pt x="301225" y="156422"/>
                  </a:lnTo>
                  <a:lnTo>
                    <a:pt x="292274" y="154699"/>
                  </a:lnTo>
                  <a:lnTo>
                    <a:pt x="165762" y="155836"/>
                  </a:lnTo>
                  <a:lnTo>
                    <a:pt x="147887" y="15961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p>
          </p:txBody>
        </p:sp>
      </p:grpSp>
      <p:sp>
        <p:nvSpPr>
          <p:cNvPr id="172" name="Text Placeholder 2">
            <a:extLst>
              <a:ext uri="{FF2B5EF4-FFF2-40B4-BE49-F238E27FC236}">
                <a16:creationId xmlns:a16="http://schemas.microsoft.com/office/drawing/2014/main" id="{BDE3758B-02E8-A9FF-3137-9CC757DBF99E}"/>
              </a:ext>
            </a:extLst>
          </p:cNvPr>
          <p:cNvSpPr txBox="1">
            <a:spLocks/>
          </p:cNvSpPr>
          <p:nvPr/>
        </p:nvSpPr>
        <p:spPr>
          <a:xfrm>
            <a:off x="3890248" y="1039720"/>
            <a:ext cx="3928895" cy="912384"/>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ts val="0"/>
              </a:spcBef>
              <a:buFont typeface="Arial,Sans-Serif" panose="020B0604020202020204" pitchFamily="34" charset="0"/>
              <a:buChar char="•"/>
            </a:pPr>
            <a:r>
              <a:rPr lang="en" sz="1200" dirty="0">
                <a:solidFill>
                  <a:srgbClr val="002060"/>
                </a:solidFill>
                <a:latin typeface="Georgia"/>
                <a:cs typeface="Times New Roman"/>
              </a:rPr>
              <a:t>The case study delves into Gap Inc., specifically  focusing on the challenges faced by the company in January 2017 under the leadership of its CEO, Art Peck </a:t>
            </a:r>
            <a:endParaRPr lang="en-US" sz="1200" dirty="0">
              <a:solidFill>
                <a:srgbClr val="002060"/>
              </a:solidFill>
              <a:latin typeface="Georgia"/>
              <a:cs typeface="Times New Roman"/>
            </a:endParaRPr>
          </a:p>
          <a:p>
            <a:pPr>
              <a:lnSpc>
                <a:spcPct val="100000"/>
              </a:lnSpc>
            </a:pPr>
            <a:endParaRPr lang="en-US" sz="1200" dirty="0">
              <a:solidFill>
                <a:srgbClr val="114A5E"/>
              </a:solidFill>
              <a:latin typeface="Georgia"/>
              <a:cs typeface="Segoe UI" panose="020B0502040204020203" pitchFamily="34" charset="0"/>
            </a:endParaRPr>
          </a:p>
        </p:txBody>
      </p:sp>
      <p:sp>
        <p:nvSpPr>
          <p:cNvPr id="169" name="Rectangle 168">
            <a:extLst>
              <a:ext uri="{FF2B5EF4-FFF2-40B4-BE49-F238E27FC236}">
                <a16:creationId xmlns:a16="http://schemas.microsoft.com/office/drawing/2014/main" id="{4456600F-C446-9ADE-2AB0-3E6225C8FE02}"/>
              </a:ext>
            </a:extLst>
          </p:cNvPr>
          <p:cNvSpPr/>
          <p:nvPr/>
        </p:nvSpPr>
        <p:spPr>
          <a:xfrm>
            <a:off x="3240005" y="997888"/>
            <a:ext cx="479191" cy="479191"/>
          </a:xfrm>
          <a:prstGeom prst="rect">
            <a:avLst/>
          </a:prstGeom>
          <a:solidFill>
            <a:srgbClr val="1892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0" name="Isosceles Triangle 169">
            <a:extLst>
              <a:ext uri="{FF2B5EF4-FFF2-40B4-BE49-F238E27FC236}">
                <a16:creationId xmlns:a16="http://schemas.microsoft.com/office/drawing/2014/main" id="{D56E698B-F00A-EE0C-E070-486C68F28538}"/>
              </a:ext>
            </a:extLst>
          </p:cNvPr>
          <p:cNvSpPr/>
          <p:nvPr/>
        </p:nvSpPr>
        <p:spPr>
          <a:xfrm>
            <a:off x="3719195" y="998500"/>
            <a:ext cx="36027" cy="34289"/>
          </a:xfrm>
          <a:prstGeom prst="triangle">
            <a:avLst>
              <a:gd name="adj" fmla="val 0"/>
            </a:avLst>
          </a:prstGeom>
          <a:solidFill>
            <a:srgbClr val="11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2" name="Isosceles Triangle 201">
            <a:extLst>
              <a:ext uri="{FF2B5EF4-FFF2-40B4-BE49-F238E27FC236}">
                <a16:creationId xmlns:a16="http://schemas.microsoft.com/office/drawing/2014/main" id="{D2B0D4E8-563E-A2A3-AE25-CBED62E6A0AC}"/>
              </a:ext>
            </a:extLst>
          </p:cNvPr>
          <p:cNvSpPr/>
          <p:nvPr/>
        </p:nvSpPr>
        <p:spPr>
          <a:xfrm>
            <a:off x="3719195" y="1774108"/>
            <a:ext cx="36027" cy="34289"/>
          </a:xfrm>
          <a:prstGeom prst="triangle">
            <a:avLst>
              <a:gd name="adj" fmla="val 0"/>
            </a:avLst>
          </a:prstGeom>
          <a:solidFill>
            <a:srgbClr val="11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1" name="Rectangle 230">
            <a:extLst>
              <a:ext uri="{FF2B5EF4-FFF2-40B4-BE49-F238E27FC236}">
                <a16:creationId xmlns:a16="http://schemas.microsoft.com/office/drawing/2014/main" id="{E7DBD97E-B306-F259-2509-5B71689EE68E}"/>
              </a:ext>
            </a:extLst>
          </p:cNvPr>
          <p:cNvSpPr/>
          <p:nvPr/>
        </p:nvSpPr>
        <p:spPr>
          <a:xfrm>
            <a:off x="3240005" y="2549103"/>
            <a:ext cx="479191" cy="479191"/>
          </a:xfrm>
          <a:prstGeom prst="rect">
            <a:avLst/>
          </a:prstGeom>
          <a:solidFill>
            <a:srgbClr val="1892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2" name="Isosceles Triangle 231">
            <a:extLst>
              <a:ext uri="{FF2B5EF4-FFF2-40B4-BE49-F238E27FC236}">
                <a16:creationId xmlns:a16="http://schemas.microsoft.com/office/drawing/2014/main" id="{C8C4A229-56D6-D52B-7DA3-A67E12616624}"/>
              </a:ext>
            </a:extLst>
          </p:cNvPr>
          <p:cNvSpPr/>
          <p:nvPr/>
        </p:nvSpPr>
        <p:spPr>
          <a:xfrm>
            <a:off x="3719195" y="2549715"/>
            <a:ext cx="36027" cy="34289"/>
          </a:xfrm>
          <a:prstGeom prst="triangle">
            <a:avLst>
              <a:gd name="adj" fmla="val 0"/>
            </a:avLst>
          </a:prstGeom>
          <a:solidFill>
            <a:srgbClr val="11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3" name="Isosceles Triangle 252">
            <a:extLst>
              <a:ext uri="{FF2B5EF4-FFF2-40B4-BE49-F238E27FC236}">
                <a16:creationId xmlns:a16="http://schemas.microsoft.com/office/drawing/2014/main" id="{68A5EEF5-70C0-6DBA-84DE-4EAD6476FEE8}"/>
              </a:ext>
            </a:extLst>
          </p:cNvPr>
          <p:cNvSpPr/>
          <p:nvPr/>
        </p:nvSpPr>
        <p:spPr>
          <a:xfrm>
            <a:off x="3719195" y="3325322"/>
            <a:ext cx="36027" cy="34289"/>
          </a:xfrm>
          <a:prstGeom prst="triangle">
            <a:avLst>
              <a:gd name="adj" fmla="val 0"/>
            </a:avLst>
          </a:prstGeom>
          <a:solidFill>
            <a:srgbClr val="11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3" name="Rectangle 272">
            <a:extLst>
              <a:ext uri="{FF2B5EF4-FFF2-40B4-BE49-F238E27FC236}">
                <a16:creationId xmlns:a16="http://schemas.microsoft.com/office/drawing/2014/main" id="{58FCE9B4-2F29-616C-8627-7E21DDFDD2A5}"/>
              </a:ext>
            </a:extLst>
          </p:cNvPr>
          <p:cNvSpPr/>
          <p:nvPr/>
        </p:nvSpPr>
        <p:spPr>
          <a:xfrm>
            <a:off x="3218823" y="4078545"/>
            <a:ext cx="479191" cy="479191"/>
          </a:xfrm>
          <a:prstGeom prst="rect">
            <a:avLst/>
          </a:prstGeom>
          <a:solidFill>
            <a:srgbClr val="1892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4" name="Isosceles Triangle 273">
            <a:extLst>
              <a:ext uri="{FF2B5EF4-FFF2-40B4-BE49-F238E27FC236}">
                <a16:creationId xmlns:a16="http://schemas.microsoft.com/office/drawing/2014/main" id="{DE3B4D1E-B754-4ADA-7024-18D64460159B}"/>
              </a:ext>
            </a:extLst>
          </p:cNvPr>
          <p:cNvSpPr/>
          <p:nvPr/>
        </p:nvSpPr>
        <p:spPr>
          <a:xfrm>
            <a:off x="3719195" y="4100929"/>
            <a:ext cx="36027" cy="34289"/>
          </a:xfrm>
          <a:prstGeom prst="triangle">
            <a:avLst>
              <a:gd name="adj" fmla="val 0"/>
            </a:avLst>
          </a:prstGeom>
          <a:solidFill>
            <a:srgbClr val="11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 name="Straight Connector 20">
            <a:extLst>
              <a:ext uri="{FF2B5EF4-FFF2-40B4-BE49-F238E27FC236}">
                <a16:creationId xmlns:a16="http://schemas.microsoft.com/office/drawing/2014/main" id="{636837C0-1027-B229-2289-044DE45AE989}"/>
              </a:ext>
            </a:extLst>
          </p:cNvPr>
          <p:cNvCxnSpPr>
            <a:cxnSpLocks/>
          </p:cNvCxnSpPr>
          <p:nvPr/>
        </p:nvCxnSpPr>
        <p:spPr>
          <a:xfrm flipV="1">
            <a:off x="2056555" y="1318360"/>
            <a:ext cx="1062718" cy="516243"/>
          </a:xfrm>
          <a:prstGeom prst="line">
            <a:avLst/>
          </a:prstGeom>
          <a:ln w="22225">
            <a:solidFill>
              <a:srgbClr val="114A5E"/>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EF9D57F-5921-A748-7EF2-F93CBF9A0CC1}"/>
              </a:ext>
            </a:extLst>
          </p:cNvPr>
          <p:cNvCxnSpPr>
            <a:cxnSpLocks/>
          </p:cNvCxnSpPr>
          <p:nvPr/>
        </p:nvCxnSpPr>
        <p:spPr>
          <a:xfrm>
            <a:off x="2085414" y="3895456"/>
            <a:ext cx="1033859" cy="510989"/>
          </a:xfrm>
          <a:prstGeom prst="line">
            <a:avLst/>
          </a:prstGeom>
          <a:ln w="22225">
            <a:solidFill>
              <a:srgbClr val="114A5E"/>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4A39338-DAB6-4B3E-EE2B-D0F5D5F597E9}"/>
              </a:ext>
            </a:extLst>
          </p:cNvPr>
          <p:cNvCxnSpPr>
            <a:cxnSpLocks/>
            <a:stCxn id="128" idx="2"/>
          </p:cNvCxnSpPr>
          <p:nvPr/>
        </p:nvCxnSpPr>
        <p:spPr>
          <a:xfrm flipV="1">
            <a:off x="2536458" y="2869575"/>
            <a:ext cx="582815" cy="3263"/>
          </a:xfrm>
          <a:prstGeom prst="line">
            <a:avLst/>
          </a:prstGeom>
          <a:ln w="22225">
            <a:solidFill>
              <a:srgbClr val="114A5E"/>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94" name="Text Placeholder 2">
            <a:extLst>
              <a:ext uri="{FF2B5EF4-FFF2-40B4-BE49-F238E27FC236}">
                <a16:creationId xmlns:a16="http://schemas.microsoft.com/office/drawing/2014/main" id="{F4FD7BCE-C9D3-1AC7-0F37-32554E3FA6B7}"/>
              </a:ext>
            </a:extLst>
          </p:cNvPr>
          <p:cNvSpPr txBox="1">
            <a:spLocks/>
          </p:cNvSpPr>
          <p:nvPr/>
        </p:nvSpPr>
        <p:spPr>
          <a:xfrm>
            <a:off x="5776751" y="1848620"/>
            <a:ext cx="2697120" cy="490695"/>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ts val="0"/>
              </a:spcBef>
              <a:buFont typeface="Arial,Sans-Serif" panose="020B0604020202020204" pitchFamily="34" charset="0"/>
              <a:buChar char="•"/>
            </a:pPr>
            <a:endParaRPr lang="en" sz="1400" b="1">
              <a:solidFill>
                <a:srgbClr val="002060"/>
              </a:solidFill>
              <a:latin typeface="Times New Roman"/>
              <a:cs typeface="Times New Roman"/>
            </a:endParaRPr>
          </a:p>
          <a:p>
            <a:pPr>
              <a:lnSpc>
                <a:spcPct val="100000"/>
              </a:lnSpc>
              <a:spcBef>
                <a:spcPts val="0"/>
              </a:spcBef>
            </a:pPr>
            <a:endParaRPr lang="en" sz="1400">
              <a:solidFill>
                <a:srgbClr val="002060"/>
              </a:solidFill>
              <a:latin typeface="Times New Roman"/>
              <a:cs typeface="Times New Roman"/>
            </a:endParaRPr>
          </a:p>
          <a:p>
            <a:pPr>
              <a:lnSpc>
                <a:spcPct val="100000"/>
              </a:lnSpc>
            </a:pPr>
            <a:endParaRPr lang="en-US" sz="1050">
              <a:solidFill>
                <a:srgbClr val="114A5E"/>
              </a:solidFill>
              <a:latin typeface="Segoe UI" panose="020B0502040204020203" pitchFamily="34" charset="0"/>
              <a:cs typeface="Segoe UI" panose="020B0502040204020203" pitchFamily="34" charset="0"/>
            </a:endParaRPr>
          </a:p>
        </p:txBody>
      </p:sp>
      <p:sp>
        <p:nvSpPr>
          <p:cNvPr id="295" name="Text Placeholder 2">
            <a:extLst>
              <a:ext uri="{FF2B5EF4-FFF2-40B4-BE49-F238E27FC236}">
                <a16:creationId xmlns:a16="http://schemas.microsoft.com/office/drawing/2014/main" id="{78CAE04D-77E0-201A-0CE2-6A59AA32C2C1}"/>
              </a:ext>
            </a:extLst>
          </p:cNvPr>
          <p:cNvSpPr txBox="1">
            <a:spLocks/>
          </p:cNvSpPr>
          <p:nvPr/>
        </p:nvSpPr>
        <p:spPr>
          <a:xfrm>
            <a:off x="3890247" y="2502160"/>
            <a:ext cx="3928896" cy="862447"/>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Char char="•"/>
            </a:pPr>
            <a:r>
              <a:rPr lang="en" sz="1200" dirty="0">
                <a:solidFill>
                  <a:srgbClr val="002060"/>
                </a:solidFill>
                <a:latin typeface="Georgia"/>
                <a:cs typeface="Times New Roman"/>
              </a:rPr>
              <a:t>He introduced data-driven decision making measures to turnaround two years of declining sales </a:t>
            </a:r>
            <a:endParaRPr lang="en-US" sz="1200" dirty="0">
              <a:latin typeface="Georgia"/>
              <a:cs typeface="Arial"/>
            </a:endParaRPr>
          </a:p>
        </p:txBody>
      </p:sp>
      <p:sp>
        <p:nvSpPr>
          <p:cNvPr id="297" name="Text Placeholder 2">
            <a:extLst>
              <a:ext uri="{FF2B5EF4-FFF2-40B4-BE49-F238E27FC236}">
                <a16:creationId xmlns:a16="http://schemas.microsoft.com/office/drawing/2014/main" id="{4491092E-8440-8152-2759-1C42E6B9FC84}"/>
              </a:ext>
            </a:extLst>
          </p:cNvPr>
          <p:cNvSpPr txBox="1">
            <a:spLocks/>
          </p:cNvSpPr>
          <p:nvPr/>
        </p:nvSpPr>
        <p:spPr>
          <a:xfrm>
            <a:off x="3934634" y="3997887"/>
            <a:ext cx="3840121" cy="723734"/>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ts val="0"/>
              </a:spcBef>
              <a:buFont typeface="Arial,Sans-Serif" panose="020B0604020202020204" pitchFamily="34" charset="0"/>
              <a:buChar char="•"/>
            </a:pPr>
            <a:r>
              <a:rPr lang="en" sz="1200" dirty="0">
                <a:solidFill>
                  <a:srgbClr val="002060"/>
                </a:solidFill>
                <a:latin typeface="Georgia"/>
                <a:cs typeface="Times New Roman"/>
              </a:rPr>
              <a:t>The study is on the analysis of the approach. We are focusing on three brands of GAP Inc. namely Gap, Banana Republic and Old Navy</a:t>
            </a:r>
          </a:p>
          <a:p>
            <a:pPr marL="171450" indent="-171450">
              <a:lnSpc>
                <a:spcPct val="100000"/>
              </a:lnSpc>
              <a:buChar char="•"/>
            </a:pPr>
            <a:endParaRPr lang="en-US" sz="1200" dirty="0">
              <a:solidFill>
                <a:srgbClr val="114A5E"/>
              </a:solidFill>
              <a:latin typeface="Georgia"/>
              <a:cs typeface="Segoe UI"/>
            </a:endParaRPr>
          </a:p>
        </p:txBody>
      </p:sp>
      <p:grpSp>
        <p:nvGrpSpPr>
          <p:cNvPr id="298" name="Group 297">
            <a:extLst>
              <a:ext uri="{FF2B5EF4-FFF2-40B4-BE49-F238E27FC236}">
                <a16:creationId xmlns:a16="http://schemas.microsoft.com/office/drawing/2014/main" id="{620B1F12-5853-8200-8B0B-F580D2A6B592}"/>
              </a:ext>
            </a:extLst>
          </p:cNvPr>
          <p:cNvGrpSpPr/>
          <p:nvPr/>
        </p:nvGrpSpPr>
        <p:grpSpPr>
          <a:xfrm>
            <a:off x="3356965" y="1130515"/>
            <a:ext cx="245270" cy="213936"/>
            <a:chOff x="4113213" y="3640138"/>
            <a:chExt cx="360363" cy="314325"/>
          </a:xfrm>
          <a:solidFill>
            <a:schemeClr val="bg1"/>
          </a:solidFill>
        </p:grpSpPr>
        <p:sp>
          <p:nvSpPr>
            <p:cNvPr id="299" name="Freeform 1760">
              <a:extLst>
                <a:ext uri="{FF2B5EF4-FFF2-40B4-BE49-F238E27FC236}">
                  <a16:creationId xmlns:a16="http://schemas.microsoft.com/office/drawing/2014/main" id="{4BA14949-B840-221C-A807-979E8B0FEB8D}"/>
                </a:ext>
              </a:extLst>
            </p:cNvPr>
            <p:cNvSpPr>
              <a:spLocks/>
            </p:cNvSpPr>
            <p:nvPr/>
          </p:nvSpPr>
          <p:spPr bwMode="auto">
            <a:xfrm>
              <a:off x="4113213" y="3640138"/>
              <a:ext cx="360363" cy="314325"/>
            </a:xfrm>
            <a:custGeom>
              <a:avLst/>
              <a:gdLst>
                <a:gd name="T0" fmla="*/ 94 w 96"/>
                <a:gd name="T1" fmla="*/ 84 h 84"/>
                <a:gd name="T2" fmla="*/ 2 w 96"/>
                <a:gd name="T3" fmla="*/ 84 h 84"/>
                <a:gd name="T4" fmla="*/ 0 w 96"/>
                <a:gd name="T5" fmla="*/ 82 h 84"/>
                <a:gd name="T6" fmla="*/ 0 w 96"/>
                <a:gd name="T7" fmla="*/ 2 h 84"/>
                <a:gd name="T8" fmla="*/ 2 w 96"/>
                <a:gd name="T9" fmla="*/ 0 h 84"/>
                <a:gd name="T10" fmla="*/ 4 w 96"/>
                <a:gd name="T11" fmla="*/ 2 h 84"/>
                <a:gd name="T12" fmla="*/ 4 w 96"/>
                <a:gd name="T13" fmla="*/ 80 h 84"/>
                <a:gd name="T14" fmla="*/ 94 w 96"/>
                <a:gd name="T15" fmla="*/ 80 h 84"/>
                <a:gd name="T16" fmla="*/ 96 w 96"/>
                <a:gd name="T17" fmla="*/ 82 h 84"/>
                <a:gd name="T18" fmla="*/ 94 w 96"/>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84">
                  <a:moveTo>
                    <a:pt x="94" y="84"/>
                  </a:moveTo>
                  <a:cubicBezTo>
                    <a:pt x="2" y="84"/>
                    <a:pt x="2" y="84"/>
                    <a:pt x="2" y="84"/>
                  </a:cubicBezTo>
                  <a:cubicBezTo>
                    <a:pt x="1" y="84"/>
                    <a:pt x="0" y="83"/>
                    <a:pt x="0" y="82"/>
                  </a:cubicBezTo>
                  <a:cubicBezTo>
                    <a:pt x="0" y="2"/>
                    <a:pt x="0" y="2"/>
                    <a:pt x="0" y="2"/>
                  </a:cubicBezTo>
                  <a:cubicBezTo>
                    <a:pt x="0" y="1"/>
                    <a:pt x="1" y="0"/>
                    <a:pt x="2" y="0"/>
                  </a:cubicBezTo>
                  <a:cubicBezTo>
                    <a:pt x="3" y="0"/>
                    <a:pt x="4" y="1"/>
                    <a:pt x="4" y="2"/>
                  </a:cubicBezTo>
                  <a:cubicBezTo>
                    <a:pt x="4" y="80"/>
                    <a:pt x="4" y="80"/>
                    <a:pt x="4" y="80"/>
                  </a:cubicBezTo>
                  <a:cubicBezTo>
                    <a:pt x="94" y="80"/>
                    <a:pt x="94" y="80"/>
                    <a:pt x="94" y="80"/>
                  </a:cubicBezTo>
                  <a:cubicBezTo>
                    <a:pt x="95" y="80"/>
                    <a:pt x="96" y="81"/>
                    <a:pt x="96" y="82"/>
                  </a:cubicBezTo>
                  <a:cubicBezTo>
                    <a:pt x="96" y="83"/>
                    <a:pt x="95" y="84"/>
                    <a:pt x="94"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300" name="Freeform 1761">
              <a:extLst>
                <a:ext uri="{FF2B5EF4-FFF2-40B4-BE49-F238E27FC236}">
                  <a16:creationId xmlns:a16="http://schemas.microsoft.com/office/drawing/2014/main" id="{7747ACED-B993-359E-C52F-42486BFEBD36}"/>
                </a:ext>
              </a:extLst>
            </p:cNvPr>
            <p:cNvSpPr>
              <a:spLocks/>
            </p:cNvSpPr>
            <p:nvPr/>
          </p:nvSpPr>
          <p:spPr bwMode="auto">
            <a:xfrm>
              <a:off x="4297363" y="3841750"/>
              <a:ext cx="63500" cy="68263"/>
            </a:xfrm>
            <a:custGeom>
              <a:avLst/>
              <a:gdLst>
                <a:gd name="T0" fmla="*/ 15 w 17"/>
                <a:gd name="T1" fmla="*/ 18 h 18"/>
                <a:gd name="T2" fmla="*/ 1 w 17"/>
                <a:gd name="T3" fmla="*/ 7 h 18"/>
                <a:gd name="T4" fmla="*/ 1 w 17"/>
                <a:gd name="T5" fmla="*/ 2 h 18"/>
                <a:gd name="T6" fmla="*/ 2 w 17"/>
                <a:gd name="T7" fmla="*/ 0 h 18"/>
                <a:gd name="T8" fmla="*/ 4 w 17"/>
                <a:gd name="T9" fmla="*/ 2 h 18"/>
                <a:gd name="T10" fmla="*/ 5 w 17"/>
                <a:gd name="T11" fmla="*/ 6 h 18"/>
                <a:gd name="T12" fmla="*/ 15 w 17"/>
                <a:gd name="T13" fmla="*/ 14 h 18"/>
                <a:gd name="T14" fmla="*/ 17 w 17"/>
                <a:gd name="T15" fmla="*/ 16 h 18"/>
                <a:gd name="T16" fmla="*/ 15 w 17"/>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18"/>
                  </a:moveTo>
                  <a:cubicBezTo>
                    <a:pt x="8" y="18"/>
                    <a:pt x="2" y="13"/>
                    <a:pt x="1" y="7"/>
                  </a:cubicBezTo>
                  <a:cubicBezTo>
                    <a:pt x="1" y="2"/>
                    <a:pt x="1" y="2"/>
                    <a:pt x="1" y="2"/>
                  </a:cubicBezTo>
                  <a:cubicBezTo>
                    <a:pt x="0" y="1"/>
                    <a:pt x="1" y="0"/>
                    <a:pt x="2" y="0"/>
                  </a:cubicBezTo>
                  <a:cubicBezTo>
                    <a:pt x="3" y="0"/>
                    <a:pt x="4" y="1"/>
                    <a:pt x="4" y="2"/>
                  </a:cubicBezTo>
                  <a:cubicBezTo>
                    <a:pt x="5" y="6"/>
                    <a:pt x="5" y="6"/>
                    <a:pt x="5" y="6"/>
                  </a:cubicBezTo>
                  <a:cubicBezTo>
                    <a:pt x="6" y="11"/>
                    <a:pt x="10" y="14"/>
                    <a:pt x="15" y="14"/>
                  </a:cubicBezTo>
                  <a:cubicBezTo>
                    <a:pt x="16" y="14"/>
                    <a:pt x="17" y="15"/>
                    <a:pt x="17" y="16"/>
                  </a:cubicBezTo>
                  <a:cubicBezTo>
                    <a:pt x="17" y="17"/>
                    <a:pt x="16" y="18"/>
                    <a:pt x="1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301" name="Freeform 1762">
              <a:extLst>
                <a:ext uri="{FF2B5EF4-FFF2-40B4-BE49-F238E27FC236}">
                  <a16:creationId xmlns:a16="http://schemas.microsoft.com/office/drawing/2014/main" id="{2977784C-DBF4-06FA-BF54-E20216C54E4B}"/>
                </a:ext>
              </a:extLst>
            </p:cNvPr>
            <p:cNvSpPr>
              <a:spLocks/>
            </p:cNvSpPr>
            <p:nvPr/>
          </p:nvSpPr>
          <p:spPr bwMode="auto">
            <a:xfrm>
              <a:off x="4149725" y="3729038"/>
              <a:ext cx="136525" cy="180975"/>
            </a:xfrm>
            <a:custGeom>
              <a:avLst/>
              <a:gdLst>
                <a:gd name="T0" fmla="*/ 2 w 36"/>
                <a:gd name="T1" fmla="*/ 48 h 48"/>
                <a:gd name="T2" fmla="*/ 0 w 36"/>
                <a:gd name="T3" fmla="*/ 46 h 48"/>
                <a:gd name="T4" fmla="*/ 2 w 36"/>
                <a:gd name="T5" fmla="*/ 44 h 48"/>
                <a:gd name="T6" fmla="*/ 12 w 36"/>
                <a:gd name="T7" fmla="*/ 36 h 48"/>
                <a:gd name="T8" fmla="*/ 17 w 36"/>
                <a:gd name="T9" fmla="*/ 10 h 48"/>
                <a:gd name="T10" fmla="*/ 28 w 36"/>
                <a:gd name="T11" fmla="*/ 0 h 48"/>
                <a:gd name="T12" fmla="*/ 35 w 36"/>
                <a:gd name="T13" fmla="*/ 2 h 48"/>
                <a:gd name="T14" fmla="*/ 35 w 36"/>
                <a:gd name="T15" fmla="*/ 5 h 48"/>
                <a:gd name="T16" fmla="*/ 33 w 36"/>
                <a:gd name="T17" fmla="*/ 6 h 48"/>
                <a:gd name="T18" fmla="*/ 28 w 36"/>
                <a:gd name="T19" fmla="*/ 4 h 48"/>
                <a:gd name="T20" fmla="*/ 21 w 36"/>
                <a:gd name="T21" fmla="*/ 10 h 48"/>
                <a:gd name="T22" fmla="*/ 16 w 36"/>
                <a:gd name="T23" fmla="*/ 37 h 48"/>
                <a:gd name="T24" fmla="*/ 2 w 36"/>
                <a:gd name="T2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48">
                  <a:moveTo>
                    <a:pt x="2" y="48"/>
                  </a:moveTo>
                  <a:cubicBezTo>
                    <a:pt x="1" y="48"/>
                    <a:pt x="0" y="47"/>
                    <a:pt x="0" y="46"/>
                  </a:cubicBezTo>
                  <a:cubicBezTo>
                    <a:pt x="0" y="45"/>
                    <a:pt x="1" y="44"/>
                    <a:pt x="2" y="44"/>
                  </a:cubicBezTo>
                  <a:cubicBezTo>
                    <a:pt x="7" y="44"/>
                    <a:pt x="11" y="41"/>
                    <a:pt x="12" y="36"/>
                  </a:cubicBezTo>
                  <a:cubicBezTo>
                    <a:pt x="17" y="10"/>
                    <a:pt x="17" y="10"/>
                    <a:pt x="17" y="10"/>
                  </a:cubicBezTo>
                  <a:cubicBezTo>
                    <a:pt x="18" y="4"/>
                    <a:pt x="22" y="0"/>
                    <a:pt x="28" y="0"/>
                  </a:cubicBezTo>
                  <a:cubicBezTo>
                    <a:pt x="31" y="0"/>
                    <a:pt x="33" y="1"/>
                    <a:pt x="35" y="2"/>
                  </a:cubicBezTo>
                  <a:cubicBezTo>
                    <a:pt x="36" y="3"/>
                    <a:pt x="36" y="4"/>
                    <a:pt x="35" y="5"/>
                  </a:cubicBezTo>
                  <a:cubicBezTo>
                    <a:pt x="35" y="6"/>
                    <a:pt x="33" y="6"/>
                    <a:pt x="33" y="6"/>
                  </a:cubicBezTo>
                  <a:cubicBezTo>
                    <a:pt x="31" y="5"/>
                    <a:pt x="30" y="4"/>
                    <a:pt x="28" y="4"/>
                  </a:cubicBezTo>
                  <a:cubicBezTo>
                    <a:pt x="24" y="4"/>
                    <a:pt x="21" y="7"/>
                    <a:pt x="21" y="10"/>
                  </a:cubicBezTo>
                  <a:cubicBezTo>
                    <a:pt x="16" y="37"/>
                    <a:pt x="16" y="37"/>
                    <a:pt x="16" y="37"/>
                  </a:cubicBezTo>
                  <a:cubicBezTo>
                    <a:pt x="15" y="43"/>
                    <a:pt x="9" y="48"/>
                    <a:pt x="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302" name="Freeform 1763">
              <a:extLst>
                <a:ext uri="{FF2B5EF4-FFF2-40B4-BE49-F238E27FC236}">
                  <a16:creationId xmlns:a16="http://schemas.microsoft.com/office/drawing/2014/main" id="{B54D8647-0287-6EA5-6FB6-1CC7B96B9655}"/>
                </a:ext>
              </a:extLst>
            </p:cNvPr>
            <p:cNvSpPr>
              <a:spLocks/>
            </p:cNvSpPr>
            <p:nvPr/>
          </p:nvSpPr>
          <p:spPr bwMode="auto">
            <a:xfrm>
              <a:off x="4225925" y="3729038"/>
              <a:ext cx="209550" cy="180975"/>
            </a:xfrm>
            <a:custGeom>
              <a:avLst/>
              <a:gdLst>
                <a:gd name="T0" fmla="*/ 54 w 56"/>
                <a:gd name="T1" fmla="*/ 48 h 48"/>
                <a:gd name="T2" fmla="*/ 40 w 56"/>
                <a:gd name="T3" fmla="*/ 37 h 48"/>
                <a:gd name="T4" fmla="*/ 35 w 56"/>
                <a:gd name="T5" fmla="*/ 10 h 48"/>
                <a:gd name="T6" fmla="*/ 28 w 56"/>
                <a:gd name="T7" fmla="*/ 4 h 48"/>
                <a:gd name="T8" fmla="*/ 21 w 56"/>
                <a:gd name="T9" fmla="*/ 10 h 48"/>
                <a:gd name="T10" fmla="*/ 16 w 56"/>
                <a:gd name="T11" fmla="*/ 37 h 48"/>
                <a:gd name="T12" fmla="*/ 2 w 56"/>
                <a:gd name="T13" fmla="*/ 48 h 48"/>
                <a:gd name="T14" fmla="*/ 0 w 56"/>
                <a:gd name="T15" fmla="*/ 46 h 48"/>
                <a:gd name="T16" fmla="*/ 2 w 56"/>
                <a:gd name="T17" fmla="*/ 44 h 48"/>
                <a:gd name="T18" fmla="*/ 12 w 56"/>
                <a:gd name="T19" fmla="*/ 36 h 48"/>
                <a:gd name="T20" fmla="*/ 17 w 56"/>
                <a:gd name="T21" fmla="*/ 10 h 48"/>
                <a:gd name="T22" fmla="*/ 28 w 56"/>
                <a:gd name="T23" fmla="*/ 0 h 48"/>
                <a:gd name="T24" fmla="*/ 39 w 56"/>
                <a:gd name="T25" fmla="*/ 10 h 48"/>
                <a:gd name="T26" fmla="*/ 44 w 56"/>
                <a:gd name="T27" fmla="*/ 36 h 48"/>
                <a:gd name="T28" fmla="*/ 54 w 56"/>
                <a:gd name="T29" fmla="*/ 44 h 48"/>
                <a:gd name="T30" fmla="*/ 56 w 56"/>
                <a:gd name="T31" fmla="*/ 46 h 48"/>
                <a:gd name="T32" fmla="*/ 54 w 56"/>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48">
                  <a:moveTo>
                    <a:pt x="54" y="48"/>
                  </a:moveTo>
                  <a:cubicBezTo>
                    <a:pt x="47" y="48"/>
                    <a:pt x="41" y="43"/>
                    <a:pt x="40" y="37"/>
                  </a:cubicBezTo>
                  <a:cubicBezTo>
                    <a:pt x="35" y="10"/>
                    <a:pt x="35" y="10"/>
                    <a:pt x="35" y="10"/>
                  </a:cubicBezTo>
                  <a:cubicBezTo>
                    <a:pt x="35" y="7"/>
                    <a:pt x="32" y="4"/>
                    <a:pt x="28" y="4"/>
                  </a:cubicBezTo>
                  <a:cubicBezTo>
                    <a:pt x="24" y="4"/>
                    <a:pt x="21" y="7"/>
                    <a:pt x="21" y="10"/>
                  </a:cubicBezTo>
                  <a:cubicBezTo>
                    <a:pt x="16" y="37"/>
                    <a:pt x="16" y="37"/>
                    <a:pt x="16" y="37"/>
                  </a:cubicBezTo>
                  <a:cubicBezTo>
                    <a:pt x="15" y="43"/>
                    <a:pt x="9" y="48"/>
                    <a:pt x="2" y="48"/>
                  </a:cubicBezTo>
                  <a:cubicBezTo>
                    <a:pt x="1" y="48"/>
                    <a:pt x="0" y="47"/>
                    <a:pt x="0" y="46"/>
                  </a:cubicBezTo>
                  <a:cubicBezTo>
                    <a:pt x="0" y="45"/>
                    <a:pt x="1" y="44"/>
                    <a:pt x="2" y="44"/>
                  </a:cubicBezTo>
                  <a:cubicBezTo>
                    <a:pt x="7" y="44"/>
                    <a:pt x="11" y="41"/>
                    <a:pt x="12" y="36"/>
                  </a:cubicBezTo>
                  <a:cubicBezTo>
                    <a:pt x="17" y="10"/>
                    <a:pt x="17" y="10"/>
                    <a:pt x="17" y="10"/>
                  </a:cubicBezTo>
                  <a:cubicBezTo>
                    <a:pt x="18" y="4"/>
                    <a:pt x="22" y="0"/>
                    <a:pt x="28" y="0"/>
                  </a:cubicBezTo>
                  <a:cubicBezTo>
                    <a:pt x="34" y="0"/>
                    <a:pt x="38" y="4"/>
                    <a:pt x="39" y="10"/>
                  </a:cubicBezTo>
                  <a:cubicBezTo>
                    <a:pt x="44" y="36"/>
                    <a:pt x="44" y="36"/>
                    <a:pt x="44" y="36"/>
                  </a:cubicBezTo>
                  <a:cubicBezTo>
                    <a:pt x="45" y="41"/>
                    <a:pt x="49" y="44"/>
                    <a:pt x="54" y="44"/>
                  </a:cubicBezTo>
                  <a:cubicBezTo>
                    <a:pt x="55" y="44"/>
                    <a:pt x="56" y="45"/>
                    <a:pt x="56" y="46"/>
                  </a:cubicBezTo>
                  <a:cubicBezTo>
                    <a:pt x="56" y="47"/>
                    <a:pt x="55" y="48"/>
                    <a:pt x="5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grpSp>
      <p:grpSp>
        <p:nvGrpSpPr>
          <p:cNvPr id="312" name="Group 311">
            <a:extLst>
              <a:ext uri="{FF2B5EF4-FFF2-40B4-BE49-F238E27FC236}">
                <a16:creationId xmlns:a16="http://schemas.microsoft.com/office/drawing/2014/main" id="{A186D0E4-2E61-0C71-4956-2842A16E1CA0}"/>
              </a:ext>
            </a:extLst>
          </p:cNvPr>
          <p:cNvGrpSpPr/>
          <p:nvPr/>
        </p:nvGrpSpPr>
        <p:grpSpPr>
          <a:xfrm>
            <a:off x="3361827" y="2670924"/>
            <a:ext cx="235546" cy="235547"/>
            <a:chOff x="5554663" y="723900"/>
            <a:chExt cx="346075" cy="346076"/>
          </a:xfrm>
          <a:solidFill>
            <a:schemeClr val="bg1"/>
          </a:solidFill>
        </p:grpSpPr>
        <p:sp>
          <p:nvSpPr>
            <p:cNvPr id="313" name="Freeform 1743">
              <a:extLst>
                <a:ext uri="{FF2B5EF4-FFF2-40B4-BE49-F238E27FC236}">
                  <a16:creationId xmlns:a16="http://schemas.microsoft.com/office/drawing/2014/main" id="{E2A862D2-A692-7665-F4C4-C2C617954D5A}"/>
                </a:ext>
              </a:extLst>
            </p:cNvPr>
            <p:cNvSpPr>
              <a:spLocks noEditPoints="1"/>
            </p:cNvSpPr>
            <p:nvPr/>
          </p:nvSpPr>
          <p:spPr bwMode="auto">
            <a:xfrm>
              <a:off x="5595938" y="765175"/>
              <a:ext cx="263525" cy="263525"/>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4 h 70"/>
                <a:gd name="T12" fmla="*/ 4 w 70"/>
                <a:gd name="T13" fmla="*/ 35 h 70"/>
                <a:gd name="T14" fmla="*/ 35 w 70"/>
                <a:gd name="T15" fmla="*/ 66 h 70"/>
                <a:gd name="T16" fmla="*/ 66 w 70"/>
                <a:gd name="T17" fmla="*/ 35 h 70"/>
                <a:gd name="T18" fmla="*/ 35 w 70"/>
                <a:gd name="T19"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4"/>
                  </a:moveTo>
                  <a:cubicBezTo>
                    <a:pt x="18" y="4"/>
                    <a:pt x="4" y="18"/>
                    <a:pt x="4" y="35"/>
                  </a:cubicBezTo>
                  <a:cubicBezTo>
                    <a:pt x="4" y="52"/>
                    <a:pt x="18" y="66"/>
                    <a:pt x="35" y="66"/>
                  </a:cubicBezTo>
                  <a:cubicBezTo>
                    <a:pt x="52" y="66"/>
                    <a:pt x="66" y="52"/>
                    <a:pt x="66" y="35"/>
                  </a:cubicBezTo>
                  <a:cubicBezTo>
                    <a:pt x="66" y="18"/>
                    <a:pt x="52" y="4"/>
                    <a:pt x="3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314" name="Freeform 1744">
              <a:extLst>
                <a:ext uri="{FF2B5EF4-FFF2-40B4-BE49-F238E27FC236}">
                  <a16:creationId xmlns:a16="http://schemas.microsoft.com/office/drawing/2014/main" id="{E80F015F-EB6B-A403-BD0F-283F7C7783A9}"/>
                </a:ext>
              </a:extLst>
            </p:cNvPr>
            <p:cNvSpPr>
              <a:spLocks/>
            </p:cNvSpPr>
            <p:nvPr/>
          </p:nvSpPr>
          <p:spPr bwMode="auto">
            <a:xfrm>
              <a:off x="5719763" y="723900"/>
              <a:ext cx="15875" cy="87313"/>
            </a:xfrm>
            <a:custGeom>
              <a:avLst/>
              <a:gdLst>
                <a:gd name="T0" fmla="*/ 2 w 4"/>
                <a:gd name="T1" fmla="*/ 23 h 23"/>
                <a:gd name="T2" fmla="*/ 0 w 4"/>
                <a:gd name="T3" fmla="*/ 21 h 23"/>
                <a:gd name="T4" fmla="*/ 0 w 4"/>
                <a:gd name="T5" fmla="*/ 2 h 23"/>
                <a:gd name="T6" fmla="*/ 2 w 4"/>
                <a:gd name="T7" fmla="*/ 0 h 23"/>
                <a:gd name="T8" fmla="*/ 4 w 4"/>
                <a:gd name="T9" fmla="*/ 2 h 23"/>
                <a:gd name="T10" fmla="*/ 4 w 4"/>
                <a:gd name="T11" fmla="*/ 21 h 23"/>
                <a:gd name="T12" fmla="*/ 2 w 4"/>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4" h="23">
                  <a:moveTo>
                    <a:pt x="2" y="23"/>
                  </a:moveTo>
                  <a:cubicBezTo>
                    <a:pt x="1" y="23"/>
                    <a:pt x="0" y="22"/>
                    <a:pt x="0" y="21"/>
                  </a:cubicBezTo>
                  <a:cubicBezTo>
                    <a:pt x="0" y="2"/>
                    <a:pt x="0" y="2"/>
                    <a:pt x="0" y="2"/>
                  </a:cubicBezTo>
                  <a:cubicBezTo>
                    <a:pt x="0" y="1"/>
                    <a:pt x="1" y="0"/>
                    <a:pt x="2" y="0"/>
                  </a:cubicBezTo>
                  <a:cubicBezTo>
                    <a:pt x="3" y="0"/>
                    <a:pt x="4" y="1"/>
                    <a:pt x="4" y="2"/>
                  </a:cubicBezTo>
                  <a:cubicBezTo>
                    <a:pt x="4" y="21"/>
                    <a:pt x="4" y="21"/>
                    <a:pt x="4" y="21"/>
                  </a:cubicBezTo>
                  <a:cubicBezTo>
                    <a:pt x="4" y="22"/>
                    <a:pt x="3"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315" name="Freeform 1745">
              <a:extLst>
                <a:ext uri="{FF2B5EF4-FFF2-40B4-BE49-F238E27FC236}">
                  <a16:creationId xmlns:a16="http://schemas.microsoft.com/office/drawing/2014/main" id="{9834B311-E683-588B-2FC5-0BC9A4AB0C1D}"/>
                </a:ext>
              </a:extLst>
            </p:cNvPr>
            <p:cNvSpPr>
              <a:spLocks/>
            </p:cNvSpPr>
            <p:nvPr/>
          </p:nvSpPr>
          <p:spPr bwMode="auto">
            <a:xfrm>
              <a:off x="5554663" y="889000"/>
              <a:ext cx="87313" cy="15875"/>
            </a:xfrm>
            <a:custGeom>
              <a:avLst/>
              <a:gdLst>
                <a:gd name="T0" fmla="*/ 21 w 23"/>
                <a:gd name="T1" fmla="*/ 4 h 4"/>
                <a:gd name="T2" fmla="*/ 2 w 23"/>
                <a:gd name="T3" fmla="*/ 4 h 4"/>
                <a:gd name="T4" fmla="*/ 0 w 23"/>
                <a:gd name="T5" fmla="*/ 2 h 4"/>
                <a:gd name="T6" fmla="*/ 2 w 23"/>
                <a:gd name="T7" fmla="*/ 0 h 4"/>
                <a:gd name="T8" fmla="*/ 21 w 23"/>
                <a:gd name="T9" fmla="*/ 0 h 4"/>
                <a:gd name="T10" fmla="*/ 23 w 23"/>
                <a:gd name="T11" fmla="*/ 2 h 4"/>
                <a:gd name="T12" fmla="*/ 21 w 2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3" h="4">
                  <a:moveTo>
                    <a:pt x="21" y="4"/>
                  </a:moveTo>
                  <a:cubicBezTo>
                    <a:pt x="2" y="4"/>
                    <a:pt x="2" y="4"/>
                    <a:pt x="2" y="4"/>
                  </a:cubicBezTo>
                  <a:cubicBezTo>
                    <a:pt x="1" y="4"/>
                    <a:pt x="0" y="3"/>
                    <a:pt x="0" y="2"/>
                  </a:cubicBezTo>
                  <a:cubicBezTo>
                    <a:pt x="0" y="1"/>
                    <a:pt x="1" y="0"/>
                    <a:pt x="2" y="0"/>
                  </a:cubicBezTo>
                  <a:cubicBezTo>
                    <a:pt x="21" y="0"/>
                    <a:pt x="21" y="0"/>
                    <a:pt x="21" y="0"/>
                  </a:cubicBezTo>
                  <a:cubicBezTo>
                    <a:pt x="22" y="0"/>
                    <a:pt x="23" y="1"/>
                    <a:pt x="23" y="2"/>
                  </a:cubicBezTo>
                  <a:cubicBezTo>
                    <a:pt x="23" y="3"/>
                    <a:pt x="22" y="4"/>
                    <a:pt x="2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316" name="Freeform 1746">
              <a:extLst>
                <a:ext uri="{FF2B5EF4-FFF2-40B4-BE49-F238E27FC236}">
                  <a16:creationId xmlns:a16="http://schemas.microsoft.com/office/drawing/2014/main" id="{05E6840E-31A2-C02D-54C7-E55A656873A7}"/>
                </a:ext>
              </a:extLst>
            </p:cNvPr>
            <p:cNvSpPr>
              <a:spLocks/>
            </p:cNvSpPr>
            <p:nvPr/>
          </p:nvSpPr>
          <p:spPr bwMode="auto">
            <a:xfrm>
              <a:off x="5719763" y="982663"/>
              <a:ext cx="15875" cy="87313"/>
            </a:xfrm>
            <a:custGeom>
              <a:avLst/>
              <a:gdLst>
                <a:gd name="T0" fmla="*/ 2 w 4"/>
                <a:gd name="T1" fmla="*/ 23 h 23"/>
                <a:gd name="T2" fmla="*/ 0 w 4"/>
                <a:gd name="T3" fmla="*/ 21 h 23"/>
                <a:gd name="T4" fmla="*/ 0 w 4"/>
                <a:gd name="T5" fmla="*/ 2 h 23"/>
                <a:gd name="T6" fmla="*/ 2 w 4"/>
                <a:gd name="T7" fmla="*/ 0 h 23"/>
                <a:gd name="T8" fmla="*/ 4 w 4"/>
                <a:gd name="T9" fmla="*/ 2 h 23"/>
                <a:gd name="T10" fmla="*/ 4 w 4"/>
                <a:gd name="T11" fmla="*/ 21 h 23"/>
                <a:gd name="T12" fmla="*/ 2 w 4"/>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4" h="23">
                  <a:moveTo>
                    <a:pt x="2" y="23"/>
                  </a:moveTo>
                  <a:cubicBezTo>
                    <a:pt x="1" y="23"/>
                    <a:pt x="0" y="22"/>
                    <a:pt x="0" y="21"/>
                  </a:cubicBezTo>
                  <a:cubicBezTo>
                    <a:pt x="0" y="2"/>
                    <a:pt x="0" y="2"/>
                    <a:pt x="0" y="2"/>
                  </a:cubicBezTo>
                  <a:cubicBezTo>
                    <a:pt x="0" y="1"/>
                    <a:pt x="1" y="0"/>
                    <a:pt x="2" y="0"/>
                  </a:cubicBezTo>
                  <a:cubicBezTo>
                    <a:pt x="3" y="0"/>
                    <a:pt x="4" y="1"/>
                    <a:pt x="4" y="2"/>
                  </a:cubicBezTo>
                  <a:cubicBezTo>
                    <a:pt x="4" y="21"/>
                    <a:pt x="4" y="21"/>
                    <a:pt x="4" y="21"/>
                  </a:cubicBezTo>
                  <a:cubicBezTo>
                    <a:pt x="4" y="22"/>
                    <a:pt x="3"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317" name="Freeform 1747">
              <a:extLst>
                <a:ext uri="{FF2B5EF4-FFF2-40B4-BE49-F238E27FC236}">
                  <a16:creationId xmlns:a16="http://schemas.microsoft.com/office/drawing/2014/main" id="{0EFC68F7-4694-1D61-A846-6E316ABFC89D}"/>
                </a:ext>
              </a:extLst>
            </p:cNvPr>
            <p:cNvSpPr>
              <a:spLocks/>
            </p:cNvSpPr>
            <p:nvPr/>
          </p:nvSpPr>
          <p:spPr bwMode="auto">
            <a:xfrm>
              <a:off x="5815013" y="889000"/>
              <a:ext cx="85725" cy="15875"/>
            </a:xfrm>
            <a:custGeom>
              <a:avLst/>
              <a:gdLst>
                <a:gd name="T0" fmla="*/ 21 w 23"/>
                <a:gd name="T1" fmla="*/ 4 h 4"/>
                <a:gd name="T2" fmla="*/ 2 w 23"/>
                <a:gd name="T3" fmla="*/ 4 h 4"/>
                <a:gd name="T4" fmla="*/ 0 w 23"/>
                <a:gd name="T5" fmla="*/ 2 h 4"/>
                <a:gd name="T6" fmla="*/ 2 w 23"/>
                <a:gd name="T7" fmla="*/ 0 h 4"/>
                <a:gd name="T8" fmla="*/ 21 w 23"/>
                <a:gd name="T9" fmla="*/ 0 h 4"/>
                <a:gd name="T10" fmla="*/ 23 w 23"/>
                <a:gd name="T11" fmla="*/ 2 h 4"/>
                <a:gd name="T12" fmla="*/ 21 w 2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3" h="4">
                  <a:moveTo>
                    <a:pt x="21" y="4"/>
                  </a:moveTo>
                  <a:cubicBezTo>
                    <a:pt x="2" y="4"/>
                    <a:pt x="2" y="4"/>
                    <a:pt x="2" y="4"/>
                  </a:cubicBezTo>
                  <a:cubicBezTo>
                    <a:pt x="1" y="4"/>
                    <a:pt x="0" y="3"/>
                    <a:pt x="0" y="2"/>
                  </a:cubicBezTo>
                  <a:cubicBezTo>
                    <a:pt x="0" y="1"/>
                    <a:pt x="1" y="0"/>
                    <a:pt x="2" y="0"/>
                  </a:cubicBezTo>
                  <a:cubicBezTo>
                    <a:pt x="21" y="0"/>
                    <a:pt x="21" y="0"/>
                    <a:pt x="21" y="0"/>
                  </a:cubicBezTo>
                  <a:cubicBezTo>
                    <a:pt x="22" y="0"/>
                    <a:pt x="23" y="1"/>
                    <a:pt x="23" y="2"/>
                  </a:cubicBezTo>
                  <a:cubicBezTo>
                    <a:pt x="23" y="3"/>
                    <a:pt x="22" y="4"/>
                    <a:pt x="2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318" name="Freeform 1748">
              <a:extLst>
                <a:ext uri="{FF2B5EF4-FFF2-40B4-BE49-F238E27FC236}">
                  <a16:creationId xmlns:a16="http://schemas.microsoft.com/office/drawing/2014/main" id="{1F8D4D94-0B36-2852-5E7E-B98BF3633426}"/>
                </a:ext>
              </a:extLst>
            </p:cNvPr>
            <p:cNvSpPr>
              <a:spLocks/>
            </p:cNvSpPr>
            <p:nvPr/>
          </p:nvSpPr>
          <p:spPr bwMode="auto">
            <a:xfrm>
              <a:off x="5697538" y="844550"/>
              <a:ext cx="60325" cy="104775"/>
            </a:xfrm>
            <a:custGeom>
              <a:avLst/>
              <a:gdLst>
                <a:gd name="T0" fmla="*/ 8 w 16"/>
                <a:gd name="T1" fmla="*/ 28 h 28"/>
                <a:gd name="T2" fmla="*/ 0 w 16"/>
                <a:gd name="T3" fmla="*/ 20 h 28"/>
                <a:gd name="T4" fmla="*/ 2 w 16"/>
                <a:gd name="T5" fmla="*/ 18 h 28"/>
                <a:gd name="T6" fmla="*/ 4 w 16"/>
                <a:gd name="T7" fmla="*/ 20 h 28"/>
                <a:gd name="T8" fmla="*/ 8 w 16"/>
                <a:gd name="T9" fmla="*/ 24 h 28"/>
                <a:gd name="T10" fmla="*/ 12 w 16"/>
                <a:gd name="T11" fmla="*/ 20 h 28"/>
                <a:gd name="T12" fmla="*/ 8 w 16"/>
                <a:gd name="T13" fmla="*/ 16 h 28"/>
                <a:gd name="T14" fmla="*/ 0 w 16"/>
                <a:gd name="T15" fmla="*/ 8 h 28"/>
                <a:gd name="T16" fmla="*/ 8 w 16"/>
                <a:gd name="T17" fmla="*/ 0 h 28"/>
                <a:gd name="T18" fmla="*/ 16 w 16"/>
                <a:gd name="T19" fmla="*/ 8 h 28"/>
                <a:gd name="T20" fmla="*/ 14 w 16"/>
                <a:gd name="T21" fmla="*/ 10 h 28"/>
                <a:gd name="T22" fmla="*/ 12 w 16"/>
                <a:gd name="T23" fmla="*/ 8 h 28"/>
                <a:gd name="T24" fmla="*/ 8 w 16"/>
                <a:gd name="T25" fmla="*/ 4 h 28"/>
                <a:gd name="T26" fmla="*/ 4 w 16"/>
                <a:gd name="T27" fmla="*/ 8 h 28"/>
                <a:gd name="T28" fmla="*/ 8 w 16"/>
                <a:gd name="T29" fmla="*/ 12 h 28"/>
                <a:gd name="T30" fmla="*/ 16 w 16"/>
                <a:gd name="T31" fmla="*/ 20 h 28"/>
                <a:gd name="T32" fmla="*/ 8 w 1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8">
                  <a:moveTo>
                    <a:pt x="8" y="28"/>
                  </a:moveTo>
                  <a:cubicBezTo>
                    <a:pt x="4" y="28"/>
                    <a:pt x="0" y="24"/>
                    <a:pt x="0" y="20"/>
                  </a:cubicBezTo>
                  <a:cubicBezTo>
                    <a:pt x="0" y="19"/>
                    <a:pt x="1" y="18"/>
                    <a:pt x="2" y="18"/>
                  </a:cubicBezTo>
                  <a:cubicBezTo>
                    <a:pt x="3" y="18"/>
                    <a:pt x="4" y="19"/>
                    <a:pt x="4" y="20"/>
                  </a:cubicBezTo>
                  <a:cubicBezTo>
                    <a:pt x="4" y="22"/>
                    <a:pt x="6" y="24"/>
                    <a:pt x="8" y="24"/>
                  </a:cubicBezTo>
                  <a:cubicBezTo>
                    <a:pt x="10" y="24"/>
                    <a:pt x="12" y="22"/>
                    <a:pt x="12" y="20"/>
                  </a:cubicBezTo>
                  <a:cubicBezTo>
                    <a:pt x="12" y="18"/>
                    <a:pt x="10" y="16"/>
                    <a:pt x="8" y="16"/>
                  </a:cubicBezTo>
                  <a:cubicBezTo>
                    <a:pt x="4" y="16"/>
                    <a:pt x="0" y="12"/>
                    <a:pt x="0" y="8"/>
                  </a:cubicBezTo>
                  <a:cubicBezTo>
                    <a:pt x="0" y="3"/>
                    <a:pt x="4" y="0"/>
                    <a:pt x="8" y="0"/>
                  </a:cubicBezTo>
                  <a:cubicBezTo>
                    <a:pt x="12" y="0"/>
                    <a:pt x="16" y="3"/>
                    <a:pt x="16" y="8"/>
                  </a:cubicBezTo>
                  <a:cubicBezTo>
                    <a:pt x="16" y="9"/>
                    <a:pt x="15" y="10"/>
                    <a:pt x="14" y="10"/>
                  </a:cubicBezTo>
                  <a:cubicBezTo>
                    <a:pt x="13" y="10"/>
                    <a:pt x="12" y="9"/>
                    <a:pt x="12" y="8"/>
                  </a:cubicBezTo>
                  <a:cubicBezTo>
                    <a:pt x="12" y="5"/>
                    <a:pt x="10" y="4"/>
                    <a:pt x="8" y="4"/>
                  </a:cubicBezTo>
                  <a:cubicBezTo>
                    <a:pt x="6" y="4"/>
                    <a:pt x="4" y="5"/>
                    <a:pt x="4" y="8"/>
                  </a:cubicBezTo>
                  <a:cubicBezTo>
                    <a:pt x="4" y="10"/>
                    <a:pt x="6" y="12"/>
                    <a:pt x="8" y="12"/>
                  </a:cubicBezTo>
                  <a:cubicBezTo>
                    <a:pt x="12" y="12"/>
                    <a:pt x="16" y="15"/>
                    <a:pt x="16" y="20"/>
                  </a:cubicBezTo>
                  <a:cubicBezTo>
                    <a:pt x="16" y="24"/>
                    <a:pt x="12" y="28"/>
                    <a:pt x="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319" name="Freeform 1749">
              <a:extLst>
                <a:ext uri="{FF2B5EF4-FFF2-40B4-BE49-F238E27FC236}">
                  <a16:creationId xmlns:a16="http://schemas.microsoft.com/office/drawing/2014/main" id="{79D51E27-D2C4-CC38-6086-F031B65D862D}"/>
                </a:ext>
              </a:extLst>
            </p:cNvPr>
            <p:cNvSpPr>
              <a:spLocks/>
            </p:cNvSpPr>
            <p:nvPr/>
          </p:nvSpPr>
          <p:spPr bwMode="auto">
            <a:xfrm>
              <a:off x="5719763" y="828675"/>
              <a:ext cx="15875" cy="136525"/>
            </a:xfrm>
            <a:custGeom>
              <a:avLst/>
              <a:gdLst>
                <a:gd name="T0" fmla="*/ 2 w 4"/>
                <a:gd name="T1" fmla="*/ 36 h 36"/>
                <a:gd name="T2" fmla="*/ 0 w 4"/>
                <a:gd name="T3" fmla="*/ 34 h 36"/>
                <a:gd name="T4" fmla="*/ 0 w 4"/>
                <a:gd name="T5" fmla="*/ 2 h 36"/>
                <a:gd name="T6" fmla="*/ 2 w 4"/>
                <a:gd name="T7" fmla="*/ 0 h 36"/>
                <a:gd name="T8" fmla="*/ 4 w 4"/>
                <a:gd name="T9" fmla="*/ 2 h 36"/>
                <a:gd name="T10" fmla="*/ 4 w 4"/>
                <a:gd name="T11" fmla="*/ 34 h 36"/>
                <a:gd name="T12" fmla="*/ 2 w 4"/>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4" h="36">
                  <a:moveTo>
                    <a:pt x="2" y="36"/>
                  </a:moveTo>
                  <a:cubicBezTo>
                    <a:pt x="1" y="36"/>
                    <a:pt x="0" y="35"/>
                    <a:pt x="0" y="34"/>
                  </a:cubicBezTo>
                  <a:cubicBezTo>
                    <a:pt x="0" y="2"/>
                    <a:pt x="0" y="2"/>
                    <a:pt x="0" y="2"/>
                  </a:cubicBezTo>
                  <a:cubicBezTo>
                    <a:pt x="0" y="1"/>
                    <a:pt x="1" y="0"/>
                    <a:pt x="2" y="0"/>
                  </a:cubicBezTo>
                  <a:cubicBezTo>
                    <a:pt x="3" y="0"/>
                    <a:pt x="4" y="1"/>
                    <a:pt x="4" y="2"/>
                  </a:cubicBezTo>
                  <a:cubicBezTo>
                    <a:pt x="4" y="34"/>
                    <a:pt x="4" y="34"/>
                    <a:pt x="4" y="34"/>
                  </a:cubicBezTo>
                  <a:cubicBezTo>
                    <a:pt x="4" y="35"/>
                    <a:pt x="3" y="36"/>
                    <a:pt x="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grpSp>
      <p:grpSp>
        <p:nvGrpSpPr>
          <p:cNvPr id="324" name="Group 323">
            <a:extLst>
              <a:ext uri="{FF2B5EF4-FFF2-40B4-BE49-F238E27FC236}">
                <a16:creationId xmlns:a16="http://schemas.microsoft.com/office/drawing/2014/main" id="{30410FEC-D4B1-4C57-0448-38535F8E6BAF}"/>
              </a:ext>
            </a:extLst>
          </p:cNvPr>
          <p:cNvGrpSpPr/>
          <p:nvPr/>
        </p:nvGrpSpPr>
        <p:grpSpPr>
          <a:xfrm>
            <a:off x="3317939" y="4191855"/>
            <a:ext cx="245270" cy="215017"/>
            <a:chOff x="2670175" y="1112838"/>
            <a:chExt cx="360363" cy="315913"/>
          </a:xfrm>
          <a:solidFill>
            <a:srgbClr val="18926F"/>
          </a:solidFill>
        </p:grpSpPr>
        <p:sp>
          <p:nvSpPr>
            <p:cNvPr id="325" name="Freeform 793">
              <a:extLst>
                <a:ext uri="{FF2B5EF4-FFF2-40B4-BE49-F238E27FC236}">
                  <a16:creationId xmlns:a16="http://schemas.microsoft.com/office/drawing/2014/main" id="{39942499-1E1C-1927-1E73-396968C51858}"/>
                </a:ext>
              </a:extLst>
            </p:cNvPr>
            <p:cNvSpPr>
              <a:spLocks/>
            </p:cNvSpPr>
            <p:nvPr/>
          </p:nvSpPr>
          <p:spPr bwMode="auto">
            <a:xfrm>
              <a:off x="2700338" y="1228725"/>
              <a:ext cx="300038" cy="200025"/>
            </a:xfrm>
            <a:custGeom>
              <a:avLst/>
              <a:gdLst>
                <a:gd name="T0" fmla="*/ 78 w 80"/>
                <a:gd name="T1" fmla="*/ 53 h 53"/>
                <a:gd name="T2" fmla="*/ 2 w 80"/>
                <a:gd name="T3" fmla="*/ 53 h 53"/>
                <a:gd name="T4" fmla="*/ 0 w 80"/>
                <a:gd name="T5" fmla="*/ 51 h 53"/>
                <a:gd name="T6" fmla="*/ 0 w 80"/>
                <a:gd name="T7" fmla="*/ 2 h 53"/>
                <a:gd name="T8" fmla="*/ 2 w 80"/>
                <a:gd name="T9" fmla="*/ 0 h 53"/>
                <a:gd name="T10" fmla="*/ 4 w 80"/>
                <a:gd name="T11" fmla="*/ 2 h 53"/>
                <a:gd name="T12" fmla="*/ 4 w 80"/>
                <a:gd name="T13" fmla="*/ 49 h 53"/>
                <a:gd name="T14" fmla="*/ 76 w 80"/>
                <a:gd name="T15" fmla="*/ 49 h 53"/>
                <a:gd name="T16" fmla="*/ 76 w 80"/>
                <a:gd name="T17" fmla="*/ 2 h 53"/>
                <a:gd name="T18" fmla="*/ 78 w 80"/>
                <a:gd name="T19" fmla="*/ 0 h 53"/>
                <a:gd name="T20" fmla="*/ 80 w 80"/>
                <a:gd name="T21" fmla="*/ 2 h 53"/>
                <a:gd name="T22" fmla="*/ 80 w 80"/>
                <a:gd name="T23" fmla="*/ 51 h 53"/>
                <a:gd name="T24" fmla="*/ 78 w 80"/>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3">
                  <a:moveTo>
                    <a:pt x="78" y="53"/>
                  </a:moveTo>
                  <a:cubicBezTo>
                    <a:pt x="2" y="53"/>
                    <a:pt x="2" y="53"/>
                    <a:pt x="2" y="53"/>
                  </a:cubicBezTo>
                  <a:cubicBezTo>
                    <a:pt x="1" y="53"/>
                    <a:pt x="0" y="52"/>
                    <a:pt x="0" y="51"/>
                  </a:cubicBezTo>
                  <a:cubicBezTo>
                    <a:pt x="0" y="2"/>
                    <a:pt x="0" y="2"/>
                    <a:pt x="0" y="2"/>
                  </a:cubicBezTo>
                  <a:cubicBezTo>
                    <a:pt x="0" y="1"/>
                    <a:pt x="1" y="0"/>
                    <a:pt x="2" y="0"/>
                  </a:cubicBezTo>
                  <a:cubicBezTo>
                    <a:pt x="3" y="0"/>
                    <a:pt x="4" y="1"/>
                    <a:pt x="4" y="2"/>
                  </a:cubicBezTo>
                  <a:cubicBezTo>
                    <a:pt x="4" y="49"/>
                    <a:pt x="4" y="49"/>
                    <a:pt x="4" y="49"/>
                  </a:cubicBezTo>
                  <a:cubicBezTo>
                    <a:pt x="76" y="49"/>
                    <a:pt x="76" y="49"/>
                    <a:pt x="76" y="49"/>
                  </a:cubicBezTo>
                  <a:cubicBezTo>
                    <a:pt x="76" y="2"/>
                    <a:pt x="76" y="2"/>
                    <a:pt x="76" y="2"/>
                  </a:cubicBezTo>
                  <a:cubicBezTo>
                    <a:pt x="76" y="1"/>
                    <a:pt x="77" y="0"/>
                    <a:pt x="78" y="0"/>
                  </a:cubicBezTo>
                  <a:cubicBezTo>
                    <a:pt x="79" y="0"/>
                    <a:pt x="80" y="1"/>
                    <a:pt x="80" y="2"/>
                  </a:cubicBezTo>
                  <a:cubicBezTo>
                    <a:pt x="80" y="51"/>
                    <a:pt x="80" y="51"/>
                    <a:pt x="80" y="51"/>
                  </a:cubicBezTo>
                  <a:cubicBezTo>
                    <a:pt x="80" y="52"/>
                    <a:pt x="79" y="53"/>
                    <a:pt x="7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326" name="Freeform 794">
              <a:extLst>
                <a:ext uri="{FF2B5EF4-FFF2-40B4-BE49-F238E27FC236}">
                  <a16:creationId xmlns:a16="http://schemas.microsoft.com/office/drawing/2014/main" id="{3104E623-771B-313B-BB2E-72F4BF55B84C}"/>
                </a:ext>
              </a:extLst>
            </p:cNvPr>
            <p:cNvSpPr>
              <a:spLocks noEditPoints="1"/>
            </p:cNvSpPr>
            <p:nvPr/>
          </p:nvSpPr>
          <p:spPr bwMode="auto">
            <a:xfrm>
              <a:off x="2730500" y="1277938"/>
              <a:ext cx="134938" cy="106363"/>
            </a:xfrm>
            <a:custGeom>
              <a:avLst/>
              <a:gdLst>
                <a:gd name="T0" fmla="*/ 34 w 36"/>
                <a:gd name="T1" fmla="*/ 28 h 28"/>
                <a:gd name="T2" fmla="*/ 2 w 36"/>
                <a:gd name="T3" fmla="*/ 28 h 28"/>
                <a:gd name="T4" fmla="*/ 0 w 36"/>
                <a:gd name="T5" fmla="*/ 26 h 28"/>
                <a:gd name="T6" fmla="*/ 0 w 36"/>
                <a:gd name="T7" fmla="*/ 2 h 28"/>
                <a:gd name="T8" fmla="*/ 2 w 36"/>
                <a:gd name="T9" fmla="*/ 0 h 28"/>
                <a:gd name="T10" fmla="*/ 34 w 36"/>
                <a:gd name="T11" fmla="*/ 0 h 28"/>
                <a:gd name="T12" fmla="*/ 36 w 36"/>
                <a:gd name="T13" fmla="*/ 2 h 28"/>
                <a:gd name="T14" fmla="*/ 36 w 36"/>
                <a:gd name="T15" fmla="*/ 26 h 28"/>
                <a:gd name="T16" fmla="*/ 34 w 36"/>
                <a:gd name="T17" fmla="*/ 28 h 28"/>
                <a:gd name="T18" fmla="*/ 4 w 36"/>
                <a:gd name="T19" fmla="*/ 24 h 28"/>
                <a:gd name="T20" fmla="*/ 32 w 36"/>
                <a:gd name="T21" fmla="*/ 24 h 28"/>
                <a:gd name="T22" fmla="*/ 32 w 36"/>
                <a:gd name="T23" fmla="*/ 4 h 28"/>
                <a:gd name="T24" fmla="*/ 4 w 36"/>
                <a:gd name="T25" fmla="*/ 4 h 28"/>
                <a:gd name="T26" fmla="*/ 4 w 36"/>
                <a:gd name="T2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28">
                  <a:moveTo>
                    <a:pt x="34" y="28"/>
                  </a:moveTo>
                  <a:cubicBezTo>
                    <a:pt x="2" y="28"/>
                    <a:pt x="2" y="28"/>
                    <a:pt x="2" y="28"/>
                  </a:cubicBezTo>
                  <a:cubicBezTo>
                    <a:pt x="1" y="28"/>
                    <a:pt x="0" y="27"/>
                    <a:pt x="0" y="26"/>
                  </a:cubicBezTo>
                  <a:cubicBezTo>
                    <a:pt x="0" y="2"/>
                    <a:pt x="0" y="2"/>
                    <a:pt x="0" y="2"/>
                  </a:cubicBezTo>
                  <a:cubicBezTo>
                    <a:pt x="0" y="1"/>
                    <a:pt x="1" y="0"/>
                    <a:pt x="2" y="0"/>
                  </a:cubicBezTo>
                  <a:cubicBezTo>
                    <a:pt x="34" y="0"/>
                    <a:pt x="34" y="0"/>
                    <a:pt x="34" y="0"/>
                  </a:cubicBezTo>
                  <a:cubicBezTo>
                    <a:pt x="35" y="0"/>
                    <a:pt x="36" y="1"/>
                    <a:pt x="36" y="2"/>
                  </a:cubicBezTo>
                  <a:cubicBezTo>
                    <a:pt x="36" y="26"/>
                    <a:pt x="36" y="26"/>
                    <a:pt x="36" y="26"/>
                  </a:cubicBezTo>
                  <a:cubicBezTo>
                    <a:pt x="36" y="27"/>
                    <a:pt x="35" y="28"/>
                    <a:pt x="34" y="28"/>
                  </a:cubicBezTo>
                  <a:close/>
                  <a:moveTo>
                    <a:pt x="4" y="24"/>
                  </a:moveTo>
                  <a:cubicBezTo>
                    <a:pt x="32" y="24"/>
                    <a:pt x="32" y="24"/>
                    <a:pt x="32" y="24"/>
                  </a:cubicBezTo>
                  <a:cubicBezTo>
                    <a:pt x="32" y="4"/>
                    <a:pt x="32" y="4"/>
                    <a:pt x="32" y="4"/>
                  </a:cubicBezTo>
                  <a:cubicBezTo>
                    <a:pt x="4" y="4"/>
                    <a:pt x="4" y="4"/>
                    <a:pt x="4" y="4"/>
                  </a:cubicBezTo>
                  <a:lnTo>
                    <a:pt x="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327" name="Freeform 795">
              <a:extLst>
                <a:ext uri="{FF2B5EF4-FFF2-40B4-BE49-F238E27FC236}">
                  <a16:creationId xmlns:a16="http://schemas.microsoft.com/office/drawing/2014/main" id="{B81EDA0D-E466-49AF-42FB-CF6CD57A7428}"/>
                </a:ext>
              </a:extLst>
            </p:cNvPr>
            <p:cNvSpPr>
              <a:spLocks noEditPoints="1"/>
            </p:cNvSpPr>
            <p:nvPr/>
          </p:nvSpPr>
          <p:spPr bwMode="auto">
            <a:xfrm>
              <a:off x="2881313" y="1277938"/>
              <a:ext cx="88900" cy="150813"/>
            </a:xfrm>
            <a:custGeom>
              <a:avLst/>
              <a:gdLst>
                <a:gd name="T0" fmla="*/ 22 w 24"/>
                <a:gd name="T1" fmla="*/ 40 h 40"/>
                <a:gd name="T2" fmla="*/ 2 w 24"/>
                <a:gd name="T3" fmla="*/ 40 h 40"/>
                <a:gd name="T4" fmla="*/ 0 w 24"/>
                <a:gd name="T5" fmla="*/ 38 h 40"/>
                <a:gd name="T6" fmla="*/ 0 w 24"/>
                <a:gd name="T7" fmla="*/ 2 h 40"/>
                <a:gd name="T8" fmla="*/ 2 w 24"/>
                <a:gd name="T9" fmla="*/ 0 h 40"/>
                <a:gd name="T10" fmla="*/ 22 w 24"/>
                <a:gd name="T11" fmla="*/ 0 h 40"/>
                <a:gd name="T12" fmla="*/ 24 w 24"/>
                <a:gd name="T13" fmla="*/ 2 h 40"/>
                <a:gd name="T14" fmla="*/ 24 w 24"/>
                <a:gd name="T15" fmla="*/ 38 h 40"/>
                <a:gd name="T16" fmla="*/ 22 w 24"/>
                <a:gd name="T17" fmla="*/ 40 h 40"/>
                <a:gd name="T18" fmla="*/ 4 w 24"/>
                <a:gd name="T19" fmla="*/ 36 h 40"/>
                <a:gd name="T20" fmla="*/ 20 w 24"/>
                <a:gd name="T21" fmla="*/ 36 h 40"/>
                <a:gd name="T22" fmla="*/ 20 w 24"/>
                <a:gd name="T23" fmla="*/ 4 h 40"/>
                <a:gd name="T24" fmla="*/ 4 w 24"/>
                <a:gd name="T25" fmla="*/ 4 h 40"/>
                <a:gd name="T26" fmla="*/ 4 w 24"/>
                <a:gd name="T27"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40">
                  <a:moveTo>
                    <a:pt x="22" y="40"/>
                  </a:moveTo>
                  <a:cubicBezTo>
                    <a:pt x="2" y="40"/>
                    <a:pt x="2" y="40"/>
                    <a:pt x="2" y="40"/>
                  </a:cubicBezTo>
                  <a:cubicBezTo>
                    <a:pt x="1" y="40"/>
                    <a:pt x="0" y="39"/>
                    <a:pt x="0" y="38"/>
                  </a:cubicBezTo>
                  <a:cubicBezTo>
                    <a:pt x="0" y="2"/>
                    <a:pt x="0" y="2"/>
                    <a:pt x="0" y="2"/>
                  </a:cubicBezTo>
                  <a:cubicBezTo>
                    <a:pt x="0" y="1"/>
                    <a:pt x="1" y="0"/>
                    <a:pt x="2" y="0"/>
                  </a:cubicBezTo>
                  <a:cubicBezTo>
                    <a:pt x="22" y="0"/>
                    <a:pt x="22" y="0"/>
                    <a:pt x="22" y="0"/>
                  </a:cubicBezTo>
                  <a:cubicBezTo>
                    <a:pt x="23" y="0"/>
                    <a:pt x="24" y="1"/>
                    <a:pt x="24" y="2"/>
                  </a:cubicBezTo>
                  <a:cubicBezTo>
                    <a:pt x="24" y="38"/>
                    <a:pt x="24" y="38"/>
                    <a:pt x="24" y="38"/>
                  </a:cubicBezTo>
                  <a:cubicBezTo>
                    <a:pt x="24" y="39"/>
                    <a:pt x="23" y="40"/>
                    <a:pt x="22" y="40"/>
                  </a:cubicBezTo>
                  <a:close/>
                  <a:moveTo>
                    <a:pt x="4" y="36"/>
                  </a:moveTo>
                  <a:cubicBezTo>
                    <a:pt x="20" y="36"/>
                    <a:pt x="20" y="36"/>
                    <a:pt x="20" y="36"/>
                  </a:cubicBezTo>
                  <a:cubicBezTo>
                    <a:pt x="20" y="4"/>
                    <a:pt x="20" y="4"/>
                    <a:pt x="20" y="4"/>
                  </a:cubicBezTo>
                  <a:cubicBezTo>
                    <a:pt x="4" y="4"/>
                    <a:pt x="4" y="4"/>
                    <a:pt x="4" y="4"/>
                  </a:cubicBezTo>
                  <a:lnTo>
                    <a:pt x="4"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328" name="Freeform 796">
              <a:extLst>
                <a:ext uri="{FF2B5EF4-FFF2-40B4-BE49-F238E27FC236}">
                  <a16:creationId xmlns:a16="http://schemas.microsoft.com/office/drawing/2014/main" id="{DBFF901D-2079-3B86-7341-856C8F60EC42}"/>
                </a:ext>
              </a:extLst>
            </p:cNvPr>
            <p:cNvSpPr>
              <a:spLocks noEditPoints="1"/>
            </p:cNvSpPr>
            <p:nvPr/>
          </p:nvSpPr>
          <p:spPr bwMode="auto">
            <a:xfrm>
              <a:off x="2670175" y="1112838"/>
              <a:ext cx="360363" cy="74613"/>
            </a:xfrm>
            <a:custGeom>
              <a:avLst/>
              <a:gdLst>
                <a:gd name="T0" fmla="*/ 94 w 96"/>
                <a:gd name="T1" fmla="*/ 20 h 20"/>
                <a:gd name="T2" fmla="*/ 2 w 96"/>
                <a:gd name="T3" fmla="*/ 20 h 20"/>
                <a:gd name="T4" fmla="*/ 0 w 96"/>
                <a:gd name="T5" fmla="*/ 19 h 20"/>
                <a:gd name="T6" fmla="*/ 0 w 96"/>
                <a:gd name="T7" fmla="*/ 17 h 20"/>
                <a:gd name="T8" fmla="*/ 8 w 96"/>
                <a:gd name="T9" fmla="*/ 1 h 20"/>
                <a:gd name="T10" fmla="*/ 10 w 96"/>
                <a:gd name="T11" fmla="*/ 0 h 20"/>
                <a:gd name="T12" fmla="*/ 86 w 96"/>
                <a:gd name="T13" fmla="*/ 0 h 20"/>
                <a:gd name="T14" fmla="*/ 88 w 96"/>
                <a:gd name="T15" fmla="*/ 1 h 20"/>
                <a:gd name="T16" fmla="*/ 96 w 96"/>
                <a:gd name="T17" fmla="*/ 17 h 20"/>
                <a:gd name="T18" fmla="*/ 96 w 96"/>
                <a:gd name="T19" fmla="*/ 19 h 20"/>
                <a:gd name="T20" fmla="*/ 94 w 96"/>
                <a:gd name="T21" fmla="*/ 20 h 20"/>
                <a:gd name="T22" fmla="*/ 5 w 96"/>
                <a:gd name="T23" fmla="*/ 16 h 20"/>
                <a:gd name="T24" fmla="*/ 91 w 96"/>
                <a:gd name="T25" fmla="*/ 16 h 20"/>
                <a:gd name="T26" fmla="*/ 85 w 96"/>
                <a:gd name="T27" fmla="*/ 4 h 20"/>
                <a:gd name="T28" fmla="*/ 11 w 96"/>
                <a:gd name="T29" fmla="*/ 4 h 20"/>
                <a:gd name="T30" fmla="*/ 5 w 96"/>
                <a:gd name="T31"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0">
                  <a:moveTo>
                    <a:pt x="94" y="20"/>
                  </a:moveTo>
                  <a:cubicBezTo>
                    <a:pt x="2" y="20"/>
                    <a:pt x="2" y="20"/>
                    <a:pt x="2" y="20"/>
                  </a:cubicBezTo>
                  <a:cubicBezTo>
                    <a:pt x="1" y="20"/>
                    <a:pt x="1" y="20"/>
                    <a:pt x="0" y="19"/>
                  </a:cubicBezTo>
                  <a:cubicBezTo>
                    <a:pt x="0" y="18"/>
                    <a:pt x="0" y="18"/>
                    <a:pt x="0" y="17"/>
                  </a:cubicBezTo>
                  <a:cubicBezTo>
                    <a:pt x="8" y="1"/>
                    <a:pt x="8" y="1"/>
                    <a:pt x="8" y="1"/>
                  </a:cubicBezTo>
                  <a:cubicBezTo>
                    <a:pt x="9" y="0"/>
                    <a:pt x="9" y="0"/>
                    <a:pt x="10" y="0"/>
                  </a:cubicBezTo>
                  <a:cubicBezTo>
                    <a:pt x="86" y="0"/>
                    <a:pt x="86" y="0"/>
                    <a:pt x="86" y="0"/>
                  </a:cubicBezTo>
                  <a:cubicBezTo>
                    <a:pt x="87" y="0"/>
                    <a:pt x="87" y="0"/>
                    <a:pt x="88" y="1"/>
                  </a:cubicBezTo>
                  <a:cubicBezTo>
                    <a:pt x="96" y="17"/>
                    <a:pt x="96" y="17"/>
                    <a:pt x="96" y="17"/>
                  </a:cubicBezTo>
                  <a:cubicBezTo>
                    <a:pt x="96" y="18"/>
                    <a:pt x="96" y="18"/>
                    <a:pt x="96" y="19"/>
                  </a:cubicBezTo>
                  <a:cubicBezTo>
                    <a:pt x="95" y="20"/>
                    <a:pt x="95" y="20"/>
                    <a:pt x="94" y="20"/>
                  </a:cubicBezTo>
                  <a:close/>
                  <a:moveTo>
                    <a:pt x="5" y="16"/>
                  </a:moveTo>
                  <a:cubicBezTo>
                    <a:pt x="91" y="16"/>
                    <a:pt x="91" y="16"/>
                    <a:pt x="91" y="16"/>
                  </a:cubicBezTo>
                  <a:cubicBezTo>
                    <a:pt x="85" y="4"/>
                    <a:pt x="85" y="4"/>
                    <a:pt x="85" y="4"/>
                  </a:cubicBezTo>
                  <a:cubicBezTo>
                    <a:pt x="11" y="4"/>
                    <a:pt x="11" y="4"/>
                    <a:pt x="11" y="4"/>
                  </a:cubicBezTo>
                  <a:lnTo>
                    <a:pt x="5"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329" name="Freeform 797">
              <a:extLst>
                <a:ext uri="{FF2B5EF4-FFF2-40B4-BE49-F238E27FC236}">
                  <a16:creationId xmlns:a16="http://schemas.microsoft.com/office/drawing/2014/main" id="{CAFE25E6-5DC6-9F1B-C9A6-B6F750F25F9B}"/>
                </a:ext>
              </a:extLst>
            </p:cNvPr>
            <p:cNvSpPr>
              <a:spLocks noEditPoints="1"/>
            </p:cNvSpPr>
            <p:nvPr/>
          </p:nvSpPr>
          <p:spPr bwMode="auto">
            <a:xfrm>
              <a:off x="2670175" y="1173163"/>
              <a:ext cx="360363" cy="90488"/>
            </a:xfrm>
            <a:custGeom>
              <a:avLst/>
              <a:gdLst>
                <a:gd name="T0" fmla="*/ 60 w 96"/>
                <a:gd name="T1" fmla="*/ 24 h 24"/>
                <a:gd name="T2" fmla="*/ 48 w 96"/>
                <a:gd name="T3" fmla="*/ 19 h 24"/>
                <a:gd name="T4" fmla="*/ 36 w 96"/>
                <a:gd name="T5" fmla="*/ 24 h 24"/>
                <a:gd name="T6" fmla="*/ 22 w 96"/>
                <a:gd name="T7" fmla="*/ 17 h 24"/>
                <a:gd name="T8" fmla="*/ 14 w 96"/>
                <a:gd name="T9" fmla="*/ 20 h 24"/>
                <a:gd name="T10" fmla="*/ 0 w 96"/>
                <a:gd name="T11" fmla="*/ 6 h 24"/>
                <a:gd name="T12" fmla="*/ 0 w 96"/>
                <a:gd name="T13" fmla="*/ 2 h 24"/>
                <a:gd name="T14" fmla="*/ 2 w 96"/>
                <a:gd name="T15" fmla="*/ 0 h 24"/>
                <a:gd name="T16" fmla="*/ 94 w 96"/>
                <a:gd name="T17" fmla="*/ 0 h 24"/>
                <a:gd name="T18" fmla="*/ 96 w 96"/>
                <a:gd name="T19" fmla="*/ 2 h 24"/>
                <a:gd name="T20" fmla="*/ 96 w 96"/>
                <a:gd name="T21" fmla="*/ 6 h 24"/>
                <a:gd name="T22" fmla="*/ 82 w 96"/>
                <a:gd name="T23" fmla="*/ 20 h 24"/>
                <a:gd name="T24" fmla="*/ 74 w 96"/>
                <a:gd name="T25" fmla="*/ 17 h 24"/>
                <a:gd name="T26" fmla="*/ 60 w 96"/>
                <a:gd name="T27" fmla="*/ 24 h 24"/>
                <a:gd name="T28" fmla="*/ 48 w 96"/>
                <a:gd name="T29" fmla="*/ 15 h 24"/>
                <a:gd name="T30" fmla="*/ 50 w 96"/>
                <a:gd name="T31" fmla="*/ 15 h 24"/>
                <a:gd name="T32" fmla="*/ 60 w 96"/>
                <a:gd name="T33" fmla="*/ 20 h 24"/>
                <a:gd name="T34" fmla="*/ 72 w 96"/>
                <a:gd name="T35" fmla="*/ 13 h 24"/>
                <a:gd name="T36" fmla="*/ 74 w 96"/>
                <a:gd name="T37" fmla="*/ 12 h 24"/>
                <a:gd name="T38" fmla="*/ 75 w 96"/>
                <a:gd name="T39" fmla="*/ 13 h 24"/>
                <a:gd name="T40" fmla="*/ 82 w 96"/>
                <a:gd name="T41" fmla="*/ 16 h 24"/>
                <a:gd name="T42" fmla="*/ 92 w 96"/>
                <a:gd name="T43" fmla="*/ 6 h 24"/>
                <a:gd name="T44" fmla="*/ 92 w 96"/>
                <a:gd name="T45" fmla="*/ 4 h 24"/>
                <a:gd name="T46" fmla="*/ 4 w 96"/>
                <a:gd name="T47" fmla="*/ 4 h 24"/>
                <a:gd name="T48" fmla="*/ 4 w 96"/>
                <a:gd name="T49" fmla="*/ 6 h 24"/>
                <a:gd name="T50" fmla="*/ 14 w 96"/>
                <a:gd name="T51" fmla="*/ 16 h 24"/>
                <a:gd name="T52" fmla="*/ 21 w 96"/>
                <a:gd name="T53" fmla="*/ 13 h 24"/>
                <a:gd name="T54" fmla="*/ 22 w 96"/>
                <a:gd name="T55" fmla="*/ 12 h 24"/>
                <a:gd name="T56" fmla="*/ 24 w 96"/>
                <a:gd name="T57" fmla="*/ 13 h 24"/>
                <a:gd name="T58" fmla="*/ 36 w 96"/>
                <a:gd name="T59" fmla="*/ 20 h 24"/>
                <a:gd name="T60" fmla="*/ 47 w 96"/>
                <a:gd name="T61" fmla="*/ 15 h 24"/>
                <a:gd name="T62" fmla="*/ 48 w 96"/>
                <a:gd name="T63"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24">
                  <a:moveTo>
                    <a:pt x="60" y="24"/>
                  </a:moveTo>
                  <a:cubicBezTo>
                    <a:pt x="56" y="24"/>
                    <a:pt x="51" y="22"/>
                    <a:pt x="48" y="19"/>
                  </a:cubicBezTo>
                  <a:cubicBezTo>
                    <a:pt x="45" y="22"/>
                    <a:pt x="40" y="24"/>
                    <a:pt x="36" y="24"/>
                  </a:cubicBezTo>
                  <a:cubicBezTo>
                    <a:pt x="31" y="24"/>
                    <a:pt x="25" y="21"/>
                    <a:pt x="22" y="17"/>
                  </a:cubicBezTo>
                  <a:cubicBezTo>
                    <a:pt x="20" y="19"/>
                    <a:pt x="17" y="20"/>
                    <a:pt x="14" y="20"/>
                  </a:cubicBezTo>
                  <a:cubicBezTo>
                    <a:pt x="6" y="20"/>
                    <a:pt x="0" y="14"/>
                    <a:pt x="0" y="6"/>
                  </a:cubicBezTo>
                  <a:cubicBezTo>
                    <a:pt x="0" y="2"/>
                    <a:pt x="0" y="2"/>
                    <a:pt x="0" y="2"/>
                  </a:cubicBezTo>
                  <a:cubicBezTo>
                    <a:pt x="0" y="1"/>
                    <a:pt x="1" y="0"/>
                    <a:pt x="2" y="0"/>
                  </a:cubicBezTo>
                  <a:cubicBezTo>
                    <a:pt x="94" y="0"/>
                    <a:pt x="94" y="0"/>
                    <a:pt x="94" y="0"/>
                  </a:cubicBezTo>
                  <a:cubicBezTo>
                    <a:pt x="95" y="0"/>
                    <a:pt x="96" y="1"/>
                    <a:pt x="96" y="2"/>
                  </a:cubicBezTo>
                  <a:cubicBezTo>
                    <a:pt x="96" y="6"/>
                    <a:pt x="96" y="6"/>
                    <a:pt x="96" y="6"/>
                  </a:cubicBezTo>
                  <a:cubicBezTo>
                    <a:pt x="96" y="14"/>
                    <a:pt x="90" y="20"/>
                    <a:pt x="82" y="20"/>
                  </a:cubicBezTo>
                  <a:cubicBezTo>
                    <a:pt x="79" y="20"/>
                    <a:pt x="76" y="19"/>
                    <a:pt x="74" y="17"/>
                  </a:cubicBezTo>
                  <a:cubicBezTo>
                    <a:pt x="71" y="21"/>
                    <a:pt x="65" y="24"/>
                    <a:pt x="60" y="24"/>
                  </a:cubicBezTo>
                  <a:close/>
                  <a:moveTo>
                    <a:pt x="48" y="15"/>
                  </a:moveTo>
                  <a:cubicBezTo>
                    <a:pt x="49" y="15"/>
                    <a:pt x="49" y="15"/>
                    <a:pt x="50" y="15"/>
                  </a:cubicBezTo>
                  <a:cubicBezTo>
                    <a:pt x="52" y="18"/>
                    <a:pt x="56" y="20"/>
                    <a:pt x="60" y="20"/>
                  </a:cubicBezTo>
                  <a:cubicBezTo>
                    <a:pt x="65" y="20"/>
                    <a:pt x="70" y="17"/>
                    <a:pt x="72" y="13"/>
                  </a:cubicBezTo>
                  <a:cubicBezTo>
                    <a:pt x="73" y="12"/>
                    <a:pt x="73" y="12"/>
                    <a:pt x="74" y="12"/>
                  </a:cubicBezTo>
                  <a:cubicBezTo>
                    <a:pt x="74" y="12"/>
                    <a:pt x="75" y="12"/>
                    <a:pt x="75" y="13"/>
                  </a:cubicBezTo>
                  <a:cubicBezTo>
                    <a:pt x="78" y="15"/>
                    <a:pt x="80" y="16"/>
                    <a:pt x="82" y="16"/>
                  </a:cubicBezTo>
                  <a:cubicBezTo>
                    <a:pt x="88" y="16"/>
                    <a:pt x="92" y="12"/>
                    <a:pt x="92" y="6"/>
                  </a:cubicBezTo>
                  <a:cubicBezTo>
                    <a:pt x="92" y="4"/>
                    <a:pt x="92" y="4"/>
                    <a:pt x="92" y="4"/>
                  </a:cubicBezTo>
                  <a:cubicBezTo>
                    <a:pt x="4" y="4"/>
                    <a:pt x="4" y="4"/>
                    <a:pt x="4" y="4"/>
                  </a:cubicBezTo>
                  <a:cubicBezTo>
                    <a:pt x="4" y="6"/>
                    <a:pt x="4" y="6"/>
                    <a:pt x="4" y="6"/>
                  </a:cubicBezTo>
                  <a:cubicBezTo>
                    <a:pt x="4" y="12"/>
                    <a:pt x="8" y="16"/>
                    <a:pt x="14" y="16"/>
                  </a:cubicBezTo>
                  <a:cubicBezTo>
                    <a:pt x="16" y="16"/>
                    <a:pt x="18" y="15"/>
                    <a:pt x="21" y="13"/>
                  </a:cubicBezTo>
                  <a:cubicBezTo>
                    <a:pt x="21" y="12"/>
                    <a:pt x="22" y="12"/>
                    <a:pt x="22" y="12"/>
                  </a:cubicBezTo>
                  <a:cubicBezTo>
                    <a:pt x="23" y="12"/>
                    <a:pt x="23" y="12"/>
                    <a:pt x="24" y="13"/>
                  </a:cubicBezTo>
                  <a:cubicBezTo>
                    <a:pt x="26" y="17"/>
                    <a:pt x="31" y="20"/>
                    <a:pt x="36" y="20"/>
                  </a:cubicBezTo>
                  <a:cubicBezTo>
                    <a:pt x="40" y="20"/>
                    <a:pt x="44" y="18"/>
                    <a:pt x="47" y="15"/>
                  </a:cubicBezTo>
                  <a:cubicBezTo>
                    <a:pt x="47" y="15"/>
                    <a:pt x="47" y="15"/>
                    <a:pt x="4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330" name="Freeform 798">
              <a:extLst>
                <a:ext uri="{FF2B5EF4-FFF2-40B4-BE49-F238E27FC236}">
                  <a16:creationId xmlns:a16="http://schemas.microsoft.com/office/drawing/2014/main" id="{AD602992-9662-DC53-D0D4-4B97E7F697E4}"/>
                </a:ext>
              </a:extLst>
            </p:cNvPr>
            <p:cNvSpPr>
              <a:spLocks/>
            </p:cNvSpPr>
            <p:nvPr/>
          </p:nvSpPr>
          <p:spPr bwMode="auto">
            <a:xfrm>
              <a:off x="2744788" y="1112838"/>
              <a:ext cx="30163" cy="120650"/>
            </a:xfrm>
            <a:custGeom>
              <a:avLst/>
              <a:gdLst>
                <a:gd name="T0" fmla="*/ 2 w 8"/>
                <a:gd name="T1" fmla="*/ 32 h 32"/>
                <a:gd name="T2" fmla="*/ 0 w 8"/>
                <a:gd name="T3" fmla="*/ 30 h 32"/>
                <a:gd name="T4" fmla="*/ 0 w 8"/>
                <a:gd name="T5" fmla="*/ 18 h 32"/>
                <a:gd name="T6" fmla="*/ 0 w 8"/>
                <a:gd name="T7" fmla="*/ 18 h 32"/>
                <a:gd name="T8" fmla="*/ 4 w 8"/>
                <a:gd name="T9" fmla="*/ 2 h 32"/>
                <a:gd name="T10" fmla="*/ 6 w 8"/>
                <a:gd name="T11" fmla="*/ 0 h 32"/>
                <a:gd name="T12" fmla="*/ 8 w 8"/>
                <a:gd name="T13" fmla="*/ 2 h 32"/>
                <a:gd name="T14" fmla="*/ 4 w 8"/>
                <a:gd name="T15" fmla="*/ 18 h 32"/>
                <a:gd name="T16" fmla="*/ 4 w 8"/>
                <a:gd name="T17" fmla="*/ 30 h 32"/>
                <a:gd name="T18" fmla="*/ 2 w 8"/>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32">
                  <a:moveTo>
                    <a:pt x="2" y="32"/>
                  </a:moveTo>
                  <a:cubicBezTo>
                    <a:pt x="1" y="32"/>
                    <a:pt x="0" y="31"/>
                    <a:pt x="0" y="30"/>
                  </a:cubicBezTo>
                  <a:cubicBezTo>
                    <a:pt x="0" y="18"/>
                    <a:pt x="0" y="18"/>
                    <a:pt x="0" y="18"/>
                  </a:cubicBezTo>
                  <a:cubicBezTo>
                    <a:pt x="0" y="18"/>
                    <a:pt x="0" y="18"/>
                    <a:pt x="0" y="18"/>
                  </a:cubicBezTo>
                  <a:cubicBezTo>
                    <a:pt x="4" y="2"/>
                    <a:pt x="4" y="2"/>
                    <a:pt x="4" y="2"/>
                  </a:cubicBezTo>
                  <a:cubicBezTo>
                    <a:pt x="4" y="0"/>
                    <a:pt x="5" y="0"/>
                    <a:pt x="6" y="0"/>
                  </a:cubicBezTo>
                  <a:cubicBezTo>
                    <a:pt x="8" y="0"/>
                    <a:pt x="8" y="1"/>
                    <a:pt x="8" y="2"/>
                  </a:cubicBezTo>
                  <a:cubicBezTo>
                    <a:pt x="4" y="18"/>
                    <a:pt x="4" y="18"/>
                    <a:pt x="4" y="18"/>
                  </a:cubicBezTo>
                  <a:cubicBezTo>
                    <a:pt x="4" y="30"/>
                    <a:pt x="4" y="30"/>
                    <a:pt x="4" y="30"/>
                  </a:cubicBezTo>
                  <a:cubicBezTo>
                    <a:pt x="4" y="31"/>
                    <a:pt x="3" y="32"/>
                    <a:pt x="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331" name="Freeform 799">
              <a:extLst>
                <a:ext uri="{FF2B5EF4-FFF2-40B4-BE49-F238E27FC236}">
                  <a16:creationId xmlns:a16="http://schemas.microsoft.com/office/drawing/2014/main" id="{809310C0-F35A-692F-3AE6-7F16725DB635}"/>
                </a:ext>
              </a:extLst>
            </p:cNvPr>
            <p:cNvSpPr>
              <a:spLocks/>
            </p:cNvSpPr>
            <p:nvPr/>
          </p:nvSpPr>
          <p:spPr bwMode="auto">
            <a:xfrm>
              <a:off x="2843213" y="1112838"/>
              <a:ext cx="14288" cy="131763"/>
            </a:xfrm>
            <a:custGeom>
              <a:avLst/>
              <a:gdLst>
                <a:gd name="T0" fmla="*/ 2 w 4"/>
                <a:gd name="T1" fmla="*/ 35 h 35"/>
                <a:gd name="T2" fmla="*/ 0 w 4"/>
                <a:gd name="T3" fmla="*/ 33 h 35"/>
                <a:gd name="T4" fmla="*/ 0 w 4"/>
                <a:gd name="T5" fmla="*/ 2 h 35"/>
                <a:gd name="T6" fmla="*/ 2 w 4"/>
                <a:gd name="T7" fmla="*/ 0 h 35"/>
                <a:gd name="T8" fmla="*/ 4 w 4"/>
                <a:gd name="T9" fmla="*/ 2 h 35"/>
                <a:gd name="T10" fmla="*/ 4 w 4"/>
                <a:gd name="T11" fmla="*/ 33 h 35"/>
                <a:gd name="T12" fmla="*/ 2 w 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4" h="35">
                  <a:moveTo>
                    <a:pt x="2" y="35"/>
                  </a:moveTo>
                  <a:cubicBezTo>
                    <a:pt x="1" y="35"/>
                    <a:pt x="0" y="34"/>
                    <a:pt x="0" y="33"/>
                  </a:cubicBezTo>
                  <a:cubicBezTo>
                    <a:pt x="0" y="2"/>
                    <a:pt x="0" y="2"/>
                    <a:pt x="0" y="2"/>
                  </a:cubicBezTo>
                  <a:cubicBezTo>
                    <a:pt x="0" y="1"/>
                    <a:pt x="1" y="0"/>
                    <a:pt x="2" y="0"/>
                  </a:cubicBezTo>
                  <a:cubicBezTo>
                    <a:pt x="3" y="0"/>
                    <a:pt x="4" y="1"/>
                    <a:pt x="4" y="2"/>
                  </a:cubicBezTo>
                  <a:cubicBezTo>
                    <a:pt x="4" y="33"/>
                    <a:pt x="4" y="33"/>
                    <a:pt x="4" y="33"/>
                  </a:cubicBezTo>
                  <a:cubicBezTo>
                    <a:pt x="4" y="34"/>
                    <a:pt x="3" y="35"/>
                    <a:pt x="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332" name="Freeform 800">
              <a:extLst>
                <a:ext uri="{FF2B5EF4-FFF2-40B4-BE49-F238E27FC236}">
                  <a16:creationId xmlns:a16="http://schemas.microsoft.com/office/drawing/2014/main" id="{31249D04-ACF8-5C6A-7569-3D78B4C05DD1}"/>
                </a:ext>
              </a:extLst>
            </p:cNvPr>
            <p:cNvSpPr>
              <a:spLocks/>
            </p:cNvSpPr>
            <p:nvPr/>
          </p:nvSpPr>
          <p:spPr bwMode="auto">
            <a:xfrm>
              <a:off x="2925763" y="1112838"/>
              <a:ext cx="30163" cy="120650"/>
            </a:xfrm>
            <a:custGeom>
              <a:avLst/>
              <a:gdLst>
                <a:gd name="T0" fmla="*/ 6 w 8"/>
                <a:gd name="T1" fmla="*/ 32 h 32"/>
                <a:gd name="T2" fmla="*/ 4 w 8"/>
                <a:gd name="T3" fmla="*/ 30 h 32"/>
                <a:gd name="T4" fmla="*/ 4 w 8"/>
                <a:gd name="T5" fmla="*/ 18 h 32"/>
                <a:gd name="T6" fmla="*/ 0 w 8"/>
                <a:gd name="T7" fmla="*/ 2 h 32"/>
                <a:gd name="T8" fmla="*/ 2 w 8"/>
                <a:gd name="T9" fmla="*/ 0 h 32"/>
                <a:gd name="T10" fmla="*/ 4 w 8"/>
                <a:gd name="T11" fmla="*/ 2 h 32"/>
                <a:gd name="T12" fmla="*/ 8 w 8"/>
                <a:gd name="T13" fmla="*/ 18 h 32"/>
                <a:gd name="T14" fmla="*/ 8 w 8"/>
                <a:gd name="T15" fmla="*/ 18 h 32"/>
                <a:gd name="T16" fmla="*/ 8 w 8"/>
                <a:gd name="T17" fmla="*/ 30 h 32"/>
                <a:gd name="T18" fmla="*/ 6 w 8"/>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32">
                  <a:moveTo>
                    <a:pt x="6" y="32"/>
                  </a:moveTo>
                  <a:cubicBezTo>
                    <a:pt x="5" y="32"/>
                    <a:pt x="4" y="31"/>
                    <a:pt x="4" y="30"/>
                  </a:cubicBezTo>
                  <a:cubicBezTo>
                    <a:pt x="4" y="18"/>
                    <a:pt x="4" y="18"/>
                    <a:pt x="4" y="18"/>
                  </a:cubicBezTo>
                  <a:cubicBezTo>
                    <a:pt x="0" y="2"/>
                    <a:pt x="0" y="2"/>
                    <a:pt x="0" y="2"/>
                  </a:cubicBezTo>
                  <a:cubicBezTo>
                    <a:pt x="0" y="1"/>
                    <a:pt x="0" y="0"/>
                    <a:pt x="2" y="0"/>
                  </a:cubicBezTo>
                  <a:cubicBezTo>
                    <a:pt x="3" y="0"/>
                    <a:pt x="4" y="0"/>
                    <a:pt x="4" y="2"/>
                  </a:cubicBezTo>
                  <a:cubicBezTo>
                    <a:pt x="8" y="18"/>
                    <a:pt x="8" y="18"/>
                    <a:pt x="8" y="18"/>
                  </a:cubicBezTo>
                  <a:cubicBezTo>
                    <a:pt x="8" y="18"/>
                    <a:pt x="8" y="18"/>
                    <a:pt x="8" y="18"/>
                  </a:cubicBezTo>
                  <a:cubicBezTo>
                    <a:pt x="8" y="30"/>
                    <a:pt x="8" y="30"/>
                    <a:pt x="8" y="30"/>
                  </a:cubicBezTo>
                  <a:cubicBezTo>
                    <a:pt x="8" y="31"/>
                    <a:pt x="7" y="32"/>
                    <a:pt x="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333" name="Oval 801">
              <a:extLst>
                <a:ext uri="{FF2B5EF4-FFF2-40B4-BE49-F238E27FC236}">
                  <a16:creationId xmlns:a16="http://schemas.microsoft.com/office/drawing/2014/main" id="{C7B92633-C608-0DF6-F720-3958BDB05272}"/>
                </a:ext>
              </a:extLst>
            </p:cNvPr>
            <p:cNvSpPr>
              <a:spLocks noChangeArrowheads="1"/>
            </p:cNvSpPr>
            <p:nvPr/>
          </p:nvSpPr>
          <p:spPr bwMode="auto">
            <a:xfrm>
              <a:off x="2925763" y="1354138"/>
              <a:ext cx="14288" cy="142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grpSp>
      <p:pic>
        <p:nvPicPr>
          <p:cNvPr id="5" name="Picture 4" descr="A person in pink shirt and jeans&#10;&#10;Description automatically generated">
            <a:extLst>
              <a:ext uri="{FF2B5EF4-FFF2-40B4-BE49-F238E27FC236}">
                <a16:creationId xmlns:a16="http://schemas.microsoft.com/office/drawing/2014/main" id="{29D0C97D-A734-A837-9C13-A9B6AD0DAA7E}"/>
              </a:ext>
            </a:extLst>
          </p:cNvPr>
          <p:cNvPicPr>
            <a:picLocks noChangeAspect="1"/>
          </p:cNvPicPr>
          <p:nvPr/>
        </p:nvPicPr>
        <p:blipFill>
          <a:blip r:embed="rId3"/>
          <a:stretch>
            <a:fillRect/>
          </a:stretch>
        </p:blipFill>
        <p:spPr>
          <a:xfrm>
            <a:off x="-3710" y="-7211"/>
            <a:ext cx="2581944" cy="5185667"/>
          </a:xfrm>
          <a:prstGeom prst="rect">
            <a:avLst/>
          </a:prstGeom>
        </p:spPr>
      </p:pic>
      <p:grpSp>
        <p:nvGrpSpPr>
          <p:cNvPr id="7" name="Group 6">
            <a:extLst>
              <a:ext uri="{FF2B5EF4-FFF2-40B4-BE49-F238E27FC236}">
                <a16:creationId xmlns:a16="http://schemas.microsoft.com/office/drawing/2014/main" id="{AEDDE3DD-28D2-D50C-3548-283EE9C908FD}"/>
              </a:ext>
            </a:extLst>
          </p:cNvPr>
          <p:cNvGrpSpPr/>
          <p:nvPr/>
        </p:nvGrpSpPr>
        <p:grpSpPr>
          <a:xfrm>
            <a:off x="3328552" y="4196773"/>
            <a:ext cx="235547" cy="235547"/>
            <a:chOff x="5554663" y="723900"/>
            <a:chExt cx="346075" cy="346076"/>
          </a:xfrm>
          <a:solidFill>
            <a:schemeClr val="bg1"/>
          </a:solidFill>
        </p:grpSpPr>
        <p:sp>
          <p:nvSpPr>
            <p:cNvPr id="8" name="Freeform 1743">
              <a:extLst>
                <a:ext uri="{FF2B5EF4-FFF2-40B4-BE49-F238E27FC236}">
                  <a16:creationId xmlns:a16="http://schemas.microsoft.com/office/drawing/2014/main" id="{BEB8D553-2E3E-A52B-E270-D0185CE7A318}"/>
                </a:ext>
              </a:extLst>
            </p:cNvPr>
            <p:cNvSpPr>
              <a:spLocks noEditPoints="1"/>
            </p:cNvSpPr>
            <p:nvPr/>
          </p:nvSpPr>
          <p:spPr bwMode="auto">
            <a:xfrm>
              <a:off x="5595938" y="765175"/>
              <a:ext cx="263525" cy="263525"/>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4 h 70"/>
                <a:gd name="T12" fmla="*/ 4 w 70"/>
                <a:gd name="T13" fmla="*/ 35 h 70"/>
                <a:gd name="T14" fmla="*/ 35 w 70"/>
                <a:gd name="T15" fmla="*/ 66 h 70"/>
                <a:gd name="T16" fmla="*/ 66 w 70"/>
                <a:gd name="T17" fmla="*/ 35 h 70"/>
                <a:gd name="T18" fmla="*/ 35 w 70"/>
                <a:gd name="T19"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4"/>
                  </a:moveTo>
                  <a:cubicBezTo>
                    <a:pt x="18" y="4"/>
                    <a:pt x="4" y="18"/>
                    <a:pt x="4" y="35"/>
                  </a:cubicBezTo>
                  <a:cubicBezTo>
                    <a:pt x="4" y="52"/>
                    <a:pt x="18" y="66"/>
                    <a:pt x="35" y="66"/>
                  </a:cubicBezTo>
                  <a:cubicBezTo>
                    <a:pt x="52" y="66"/>
                    <a:pt x="66" y="52"/>
                    <a:pt x="66" y="35"/>
                  </a:cubicBezTo>
                  <a:cubicBezTo>
                    <a:pt x="66" y="18"/>
                    <a:pt x="52" y="4"/>
                    <a:pt x="3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10" name="Freeform 1744">
              <a:extLst>
                <a:ext uri="{FF2B5EF4-FFF2-40B4-BE49-F238E27FC236}">
                  <a16:creationId xmlns:a16="http://schemas.microsoft.com/office/drawing/2014/main" id="{1CAA3D6E-8BB3-0451-DD06-F574DD98BF86}"/>
                </a:ext>
              </a:extLst>
            </p:cNvPr>
            <p:cNvSpPr>
              <a:spLocks/>
            </p:cNvSpPr>
            <p:nvPr/>
          </p:nvSpPr>
          <p:spPr bwMode="auto">
            <a:xfrm>
              <a:off x="5719763" y="723900"/>
              <a:ext cx="15875" cy="87313"/>
            </a:xfrm>
            <a:custGeom>
              <a:avLst/>
              <a:gdLst>
                <a:gd name="T0" fmla="*/ 2 w 4"/>
                <a:gd name="T1" fmla="*/ 23 h 23"/>
                <a:gd name="T2" fmla="*/ 0 w 4"/>
                <a:gd name="T3" fmla="*/ 21 h 23"/>
                <a:gd name="T4" fmla="*/ 0 w 4"/>
                <a:gd name="T5" fmla="*/ 2 h 23"/>
                <a:gd name="T6" fmla="*/ 2 w 4"/>
                <a:gd name="T7" fmla="*/ 0 h 23"/>
                <a:gd name="T8" fmla="*/ 4 w 4"/>
                <a:gd name="T9" fmla="*/ 2 h 23"/>
                <a:gd name="T10" fmla="*/ 4 w 4"/>
                <a:gd name="T11" fmla="*/ 21 h 23"/>
                <a:gd name="T12" fmla="*/ 2 w 4"/>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4" h="23">
                  <a:moveTo>
                    <a:pt x="2" y="23"/>
                  </a:moveTo>
                  <a:cubicBezTo>
                    <a:pt x="1" y="23"/>
                    <a:pt x="0" y="22"/>
                    <a:pt x="0" y="21"/>
                  </a:cubicBezTo>
                  <a:cubicBezTo>
                    <a:pt x="0" y="2"/>
                    <a:pt x="0" y="2"/>
                    <a:pt x="0" y="2"/>
                  </a:cubicBezTo>
                  <a:cubicBezTo>
                    <a:pt x="0" y="1"/>
                    <a:pt x="1" y="0"/>
                    <a:pt x="2" y="0"/>
                  </a:cubicBezTo>
                  <a:cubicBezTo>
                    <a:pt x="3" y="0"/>
                    <a:pt x="4" y="1"/>
                    <a:pt x="4" y="2"/>
                  </a:cubicBezTo>
                  <a:cubicBezTo>
                    <a:pt x="4" y="21"/>
                    <a:pt x="4" y="21"/>
                    <a:pt x="4" y="21"/>
                  </a:cubicBezTo>
                  <a:cubicBezTo>
                    <a:pt x="4" y="22"/>
                    <a:pt x="3"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11" name="Freeform 1745">
              <a:extLst>
                <a:ext uri="{FF2B5EF4-FFF2-40B4-BE49-F238E27FC236}">
                  <a16:creationId xmlns:a16="http://schemas.microsoft.com/office/drawing/2014/main" id="{029A5FDF-171F-CCC3-E681-B418BE2C983A}"/>
                </a:ext>
              </a:extLst>
            </p:cNvPr>
            <p:cNvSpPr>
              <a:spLocks/>
            </p:cNvSpPr>
            <p:nvPr/>
          </p:nvSpPr>
          <p:spPr bwMode="auto">
            <a:xfrm>
              <a:off x="5554663" y="889000"/>
              <a:ext cx="87313" cy="15875"/>
            </a:xfrm>
            <a:custGeom>
              <a:avLst/>
              <a:gdLst>
                <a:gd name="T0" fmla="*/ 21 w 23"/>
                <a:gd name="T1" fmla="*/ 4 h 4"/>
                <a:gd name="T2" fmla="*/ 2 w 23"/>
                <a:gd name="T3" fmla="*/ 4 h 4"/>
                <a:gd name="T4" fmla="*/ 0 w 23"/>
                <a:gd name="T5" fmla="*/ 2 h 4"/>
                <a:gd name="T6" fmla="*/ 2 w 23"/>
                <a:gd name="T7" fmla="*/ 0 h 4"/>
                <a:gd name="T8" fmla="*/ 21 w 23"/>
                <a:gd name="T9" fmla="*/ 0 h 4"/>
                <a:gd name="T10" fmla="*/ 23 w 23"/>
                <a:gd name="T11" fmla="*/ 2 h 4"/>
                <a:gd name="T12" fmla="*/ 21 w 2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3" h="4">
                  <a:moveTo>
                    <a:pt x="21" y="4"/>
                  </a:moveTo>
                  <a:cubicBezTo>
                    <a:pt x="2" y="4"/>
                    <a:pt x="2" y="4"/>
                    <a:pt x="2" y="4"/>
                  </a:cubicBezTo>
                  <a:cubicBezTo>
                    <a:pt x="1" y="4"/>
                    <a:pt x="0" y="3"/>
                    <a:pt x="0" y="2"/>
                  </a:cubicBezTo>
                  <a:cubicBezTo>
                    <a:pt x="0" y="1"/>
                    <a:pt x="1" y="0"/>
                    <a:pt x="2" y="0"/>
                  </a:cubicBezTo>
                  <a:cubicBezTo>
                    <a:pt x="21" y="0"/>
                    <a:pt x="21" y="0"/>
                    <a:pt x="21" y="0"/>
                  </a:cubicBezTo>
                  <a:cubicBezTo>
                    <a:pt x="22" y="0"/>
                    <a:pt x="23" y="1"/>
                    <a:pt x="23" y="2"/>
                  </a:cubicBezTo>
                  <a:cubicBezTo>
                    <a:pt x="23" y="3"/>
                    <a:pt x="22" y="4"/>
                    <a:pt x="2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12" name="Freeform 1746">
              <a:extLst>
                <a:ext uri="{FF2B5EF4-FFF2-40B4-BE49-F238E27FC236}">
                  <a16:creationId xmlns:a16="http://schemas.microsoft.com/office/drawing/2014/main" id="{34D513F5-7579-1AF7-C82D-F99C1D86B560}"/>
                </a:ext>
              </a:extLst>
            </p:cNvPr>
            <p:cNvSpPr>
              <a:spLocks/>
            </p:cNvSpPr>
            <p:nvPr/>
          </p:nvSpPr>
          <p:spPr bwMode="auto">
            <a:xfrm>
              <a:off x="5719763" y="982663"/>
              <a:ext cx="15875" cy="87313"/>
            </a:xfrm>
            <a:custGeom>
              <a:avLst/>
              <a:gdLst>
                <a:gd name="T0" fmla="*/ 2 w 4"/>
                <a:gd name="T1" fmla="*/ 23 h 23"/>
                <a:gd name="T2" fmla="*/ 0 w 4"/>
                <a:gd name="T3" fmla="*/ 21 h 23"/>
                <a:gd name="T4" fmla="*/ 0 w 4"/>
                <a:gd name="T5" fmla="*/ 2 h 23"/>
                <a:gd name="T6" fmla="*/ 2 w 4"/>
                <a:gd name="T7" fmla="*/ 0 h 23"/>
                <a:gd name="T8" fmla="*/ 4 w 4"/>
                <a:gd name="T9" fmla="*/ 2 h 23"/>
                <a:gd name="T10" fmla="*/ 4 w 4"/>
                <a:gd name="T11" fmla="*/ 21 h 23"/>
                <a:gd name="T12" fmla="*/ 2 w 4"/>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4" h="23">
                  <a:moveTo>
                    <a:pt x="2" y="23"/>
                  </a:moveTo>
                  <a:cubicBezTo>
                    <a:pt x="1" y="23"/>
                    <a:pt x="0" y="22"/>
                    <a:pt x="0" y="21"/>
                  </a:cubicBezTo>
                  <a:cubicBezTo>
                    <a:pt x="0" y="2"/>
                    <a:pt x="0" y="2"/>
                    <a:pt x="0" y="2"/>
                  </a:cubicBezTo>
                  <a:cubicBezTo>
                    <a:pt x="0" y="1"/>
                    <a:pt x="1" y="0"/>
                    <a:pt x="2" y="0"/>
                  </a:cubicBezTo>
                  <a:cubicBezTo>
                    <a:pt x="3" y="0"/>
                    <a:pt x="4" y="1"/>
                    <a:pt x="4" y="2"/>
                  </a:cubicBezTo>
                  <a:cubicBezTo>
                    <a:pt x="4" y="21"/>
                    <a:pt x="4" y="21"/>
                    <a:pt x="4" y="21"/>
                  </a:cubicBezTo>
                  <a:cubicBezTo>
                    <a:pt x="4" y="22"/>
                    <a:pt x="3"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13" name="Freeform 1747">
              <a:extLst>
                <a:ext uri="{FF2B5EF4-FFF2-40B4-BE49-F238E27FC236}">
                  <a16:creationId xmlns:a16="http://schemas.microsoft.com/office/drawing/2014/main" id="{3EBF0F52-8C44-FDC0-C146-27A1AEAD00CC}"/>
                </a:ext>
              </a:extLst>
            </p:cNvPr>
            <p:cNvSpPr>
              <a:spLocks/>
            </p:cNvSpPr>
            <p:nvPr/>
          </p:nvSpPr>
          <p:spPr bwMode="auto">
            <a:xfrm>
              <a:off x="5815013" y="889000"/>
              <a:ext cx="85725" cy="15875"/>
            </a:xfrm>
            <a:custGeom>
              <a:avLst/>
              <a:gdLst>
                <a:gd name="T0" fmla="*/ 21 w 23"/>
                <a:gd name="T1" fmla="*/ 4 h 4"/>
                <a:gd name="T2" fmla="*/ 2 w 23"/>
                <a:gd name="T3" fmla="*/ 4 h 4"/>
                <a:gd name="T4" fmla="*/ 0 w 23"/>
                <a:gd name="T5" fmla="*/ 2 h 4"/>
                <a:gd name="T6" fmla="*/ 2 w 23"/>
                <a:gd name="T7" fmla="*/ 0 h 4"/>
                <a:gd name="T8" fmla="*/ 21 w 23"/>
                <a:gd name="T9" fmla="*/ 0 h 4"/>
                <a:gd name="T10" fmla="*/ 23 w 23"/>
                <a:gd name="T11" fmla="*/ 2 h 4"/>
                <a:gd name="T12" fmla="*/ 21 w 2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3" h="4">
                  <a:moveTo>
                    <a:pt x="21" y="4"/>
                  </a:moveTo>
                  <a:cubicBezTo>
                    <a:pt x="2" y="4"/>
                    <a:pt x="2" y="4"/>
                    <a:pt x="2" y="4"/>
                  </a:cubicBezTo>
                  <a:cubicBezTo>
                    <a:pt x="1" y="4"/>
                    <a:pt x="0" y="3"/>
                    <a:pt x="0" y="2"/>
                  </a:cubicBezTo>
                  <a:cubicBezTo>
                    <a:pt x="0" y="1"/>
                    <a:pt x="1" y="0"/>
                    <a:pt x="2" y="0"/>
                  </a:cubicBezTo>
                  <a:cubicBezTo>
                    <a:pt x="21" y="0"/>
                    <a:pt x="21" y="0"/>
                    <a:pt x="21" y="0"/>
                  </a:cubicBezTo>
                  <a:cubicBezTo>
                    <a:pt x="22" y="0"/>
                    <a:pt x="23" y="1"/>
                    <a:pt x="23" y="2"/>
                  </a:cubicBezTo>
                  <a:cubicBezTo>
                    <a:pt x="23" y="3"/>
                    <a:pt x="22" y="4"/>
                    <a:pt x="2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14" name="Freeform 1748">
              <a:extLst>
                <a:ext uri="{FF2B5EF4-FFF2-40B4-BE49-F238E27FC236}">
                  <a16:creationId xmlns:a16="http://schemas.microsoft.com/office/drawing/2014/main" id="{9707D7A6-6DE7-AE44-0D04-251F6666A1C7}"/>
                </a:ext>
              </a:extLst>
            </p:cNvPr>
            <p:cNvSpPr>
              <a:spLocks/>
            </p:cNvSpPr>
            <p:nvPr/>
          </p:nvSpPr>
          <p:spPr bwMode="auto">
            <a:xfrm>
              <a:off x="5697538" y="844550"/>
              <a:ext cx="60325" cy="104775"/>
            </a:xfrm>
            <a:custGeom>
              <a:avLst/>
              <a:gdLst>
                <a:gd name="T0" fmla="*/ 8 w 16"/>
                <a:gd name="T1" fmla="*/ 28 h 28"/>
                <a:gd name="T2" fmla="*/ 0 w 16"/>
                <a:gd name="T3" fmla="*/ 20 h 28"/>
                <a:gd name="T4" fmla="*/ 2 w 16"/>
                <a:gd name="T5" fmla="*/ 18 h 28"/>
                <a:gd name="T6" fmla="*/ 4 w 16"/>
                <a:gd name="T7" fmla="*/ 20 h 28"/>
                <a:gd name="T8" fmla="*/ 8 w 16"/>
                <a:gd name="T9" fmla="*/ 24 h 28"/>
                <a:gd name="T10" fmla="*/ 12 w 16"/>
                <a:gd name="T11" fmla="*/ 20 h 28"/>
                <a:gd name="T12" fmla="*/ 8 w 16"/>
                <a:gd name="T13" fmla="*/ 16 h 28"/>
                <a:gd name="T14" fmla="*/ 0 w 16"/>
                <a:gd name="T15" fmla="*/ 8 h 28"/>
                <a:gd name="T16" fmla="*/ 8 w 16"/>
                <a:gd name="T17" fmla="*/ 0 h 28"/>
                <a:gd name="T18" fmla="*/ 16 w 16"/>
                <a:gd name="T19" fmla="*/ 8 h 28"/>
                <a:gd name="T20" fmla="*/ 14 w 16"/>
                <a:gd name="T21" fmla="*/ 10 h 28"/>
                <a:gd name="T22" fmla="*/ 12 w 16"/>
                <a:gd name="T23" fmla="*/ 8 h 28"/>
                <a:gd name="T24" fmla="*/ 8 w 16"/>
                <a:gd name="T25" fmla="*/ 4 h 28"/>
                <a:gd name="T26" fmla="*/ 4 w 16"/>
                <a:gd name="T27" fmla="*/ 8 h 28"/>
                <a:gd name="T28" fmla="*/ 8 w 16"/>
                <a:gd name="T29" fmla="*/ 12 h 28"/>
                <a:gd name="T30" fmla="*/ 16 w 16"/>
                <a:gd name="T31" fmla="*/ 20 h 28"/>
                <a:gd name="T32" fmla="*/ 8 w 1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8">
                  <a:moveTo>
                    <a:pt x="8" y="28"/>
                  </a:moveTo>
                  <a:cubicBezTo>
                    <a:pt x="4" y="28"/>
                    <a:pt x="0" y="24"/>
                    <a:pt x="0" y="20"/>
                  </a:cubicBezTo>
                  <a:cubicBezTo>
                    <a:pt x="0" y="19"/>
                    <a:pt x="1" y="18"/>
                    <a:pt x="2" y="18"/>
                  </a:cubicBezTo>
                  <a:cubicBezTo>
                    <a:pt x="3" y="18"/>
                    <a:pt x="4" y="19"/>
                    <a:pt x="4" y="20"/>
                  </a:cubicBezTo>
                  <a:cubicBezTo>
                    <a:pt x="4" y="22"/>
                    <a:pt x="6" y="24"/>
                    <a:pt x="8" y="24"/>
                  </a:cubicBezTo>
                  <a:cubicBezTo>
                    <a:pt x="10" y="24"/>
                    <a:pt x="12" y="22"/>
                    <a:pt x="12" y="20"/>
                  </a:cubicBezTo>
                  <a:cubicBezTo>
                    <a:pt x="12" y="18"/>
                    <a:pt x="10" y="16"/>
                    <a:pt x="8" y="16"/>
                  </a:cubicBezTo>
                  <a:cubicBezTo>
                    <a:pt x="4" y="16"/>
                    <a:pt x="0" y="12"/>
                    <a:pt x="0" y="8"/>
                  </a:cubicBezTo>
                  <a:cubicBezTo>
                    <a:pt x="0" y="3"/>
                    <a:pt x="4" y="0"/>
                    <a:pt x="8" y="0"/>
                  </a:cubicBezTo>
                  <a:cubicBezTo>
                    <a:pt x="12" y="0"/>
                    <a:pt x="16" y="3"/>
                    <a:pt x="16" y="8"/>
                  </a:cubicBezTo>
                  <a:cubicBezTo>
                    <a:pt x="16" y="9"/>
                    <a:pt x="15" y="10"/>
                    <a:pt x="14" y="10"/>
                  </a:cubicBezTo>
                  <a:cubicBezTo>
                    <a:pt x="13" y="10"/>
                    <a:pt x="12" y="9"/>
                    <a:pt x="12" y="8"/>
                  </a:cubicBezTo>
                  <a:cubicBezTo>
                    <a:pt x="12" y="5"/>
                    <a:pt x="10" y="4"/>
                    <a:pt x="8" y="4"/>
                  </a:cubicBezTo>
                  <a:cubicBezTo>
                    <a:pt x="6" y="4"/>
                    <a:pt x="4" y="5"/>
                    <a:pt x="4" y="8"/>
                  </a:cubicBezTo>
                  <a:cubicBezTo>
                    <a:pt x="4" y="10"/>
                    <a:pt x="6" y="12"/>
                    <a:pt x="8" y="12"/>
                  </a:cubicBezTo>
                  <a:cubicBezTo>
                    <a:pt x="12" y="12"/>
                    <a:pt x="16" y="15"/>
                    <a:pt x="16" y="20"/>
                  </a:cubicBezTo>
                  <a:cubicBezTo>
                    <a:pt x="16" y="24"/>
                    <a:pt x="12" y="28"/>
                    <a:pt x="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15" name="Freeform 1749">
              <a:extLst>
                <a:ext uri="{FF2B5EF4-FFF2-40B4-BE49-F238E27FC236}">
                  <a16:creationId xmlns:a16="http://schemas.microsoft.com/office/drawing/2014/main" id="{39B50F5D-E849-9386-717A-CA7687C79927}"/>
                </a:ext>
              </a:extLst>
            </p:cNvPr>
            <p:cNvSpPr>
              <a:spLocks/>
            </p:cNvSpPr>
            <p:nvPr/>
          </p:nvSpPr>
          <p:spPr bwMode="auto">
            <a:xfrm>
              <a:off x="5719763" y="828675"/>
              <a:ext cx="15875" cy="136525"/>
            </a:xfrm>
            <a:custGeom>
              <a:avLst/>
              <a:gdLst>
                <a:gd name="T0" fmla="*/ 2 w 4"/>
                <a:gd name="T1" fmla="*/ 36 h 36"/>
                <a:gd name="T2" fmla="*/ 0 w 4"/>
                <a:gd name="T3" fmla="*/ 34 h 36"/>
                <a:gd name="T4" fmla="*/ 0 w 4"/>
                <a:gd name="T5" fmla="*/ 2 h 36"/>
                <a:gd name="T6" fmla="*/ 2 w 4"/>
                <a:gd name="T7" fmla="*/ 0 h 36"/>
                <a:gd name="T8" fmla="*/ 4 w 4"/>
                <a:gd name="T9" fmla="*/ 2 h 36"/>
                <a:gd name="T10" fmla="*/ 4 w 4"/>
                <a:gd name="T11" fmla="*/ 34 h 36"/>
                <a:gd name="T12" fmla="*/ 2 w 4"/>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4" h="36">
                  <a:moveTo>
                    <a:pt x="2" y="36"/>
                  </a:moveTo>
                  <a:cubicBezTo>
                    <a:pt x="1" y="36"/>
                    <a:pt x="0" y="35"/>
                    <a:pt x="0" y="34"/>
                  </a:cubicBezTo>
                  <a:cubicBezTo>
                    <a:pt x="0" y="2"/>
                    <a:pt x="0" y="2"/>
                    <a:pt x="0" y="2"/>
                  </a:cubicBezTo>
                  <a:cubicBezTo>
                    <a:pt x="0" y="1"/>
                    <a:pt x="1" y="0"/>
                    <a:pt x="2" y="0"/>
                  </a:cubicBezTo>
                  <a:cubicBezTo>
                    <a:pt x="3" y="0"/>
                    <a:pt x="4" y="1"/>
                    <a:pt x="4" y="2"/>
                  </a:cubicBezTo>
                  <a:cubicBezTo>
                    <a:pt x="4" y="34"/>
                    <a:pt x="4" y="34"/>
                    <a:pt x="4" y="34"/>
                  </a:cubicBezTo>
                  <a:cubicBezTo>
                    <a:pt x="4" y="35"/>
                    <a:pt x="3" y="36"/>
                    <a:pt x="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grpSp>
      <p:sp>
        <p:nvSpPr>
          <p:cNvPr id="4" name="TextBox 3">
            <a:extLst>
              <a:ext uri="{FF2B5EF4-FFF2-40B4-BE49-F238E27FC236}">
                <a16:creationId xmlns:a16="http://schemas.microsoft.com/office/drawing/2014/main" id="{B756D29C-7C6E-E1EC-49BE-653523C47B62}"/>
              </a:ext>
            </a:extLst>
          </p:cNvPr>
          <p:cNvSpPr txBox="1"/>
          <p:nvPr/>
        </p:nvSpPr>
        <p:spPr>
          <a:xfrm>
            <a:off x="4282209" y="173605"/>
            <a:ext cx="38516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Georgia"/>
              </a:rPr>
              <a:t>Introduction</a:t>
            </a:r>
          </a:p>
        </p:txBody>
      </p:sp>
      <p:pic>
        <p:nvPicPr>
          <p:cNvPr id="9" name="Graphic 8">
            <a:extLst>
              <a:ext uri="{FF2B5EF4-FFF2-40B4-BE49-F238E27FC236}">
                <a16:creationId xmlns:a16="http://schemas.microsoft.com/office/drawing/2014/main" id="{52CAE10B-2672-8425-7CFC-D0D5E32B47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4736157"/>
            <a:ext cx="1877251" cy="407343"/>
          </a:xfrm>
          <a:prstGeom prst="rect">
            <a:avLst/>
          </a:prstGeom>
        </p:spPr>
      </p:pic>
    </p:spTree>
    <p:extLst>
      <p:ext uri="{BB962C8B-B14F-4D97-AF65-F5344CB8AC3E}">
        <p14:creationId xmlns:p14="http://schemas.microsoft.com/office/powerpoint/2010/main" val="1693592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335505" y="284111"/>
            <a:ext cx="8090366" cy="550720"/>
          </a:xfrm>
          <a:prstGeom prst="rect">
            <a:avLst/>
          </a:prstGeom>
        </p:spPr>
        <p:txBody>
          <a:bodyPr spcFirstLastPara="1" wrap="square" lIns="91425" tIns="91425" rIns="91425" bIns="91425" anchor="t" anchorCtr="0">
            <a:noAutofit/>
          </a:bodyPr>
          <a:lstStyle/>
          <a:p>
            <a:r>
              <a:rPr lang="en" sz="2400" b="1" dirty="0">
                <a:solidFill>
                  <a:srgbClr val="002060"/>
                </a:solidFill>
                <a:latin typeface="Georgia"/>
              </a:rPr>
              <a:t>Data Driven Creative Process at GAP Inc</a:t>
            </a:r>
            <a:endParaRPr lang="en-US" sz="2400" b="1" dirty="0">
              <a:latin typeface="Georgia"/>
            </a:endParaRPr>
          </a:p>
        </p:txBody>
      </p:sp>
      <p:sp>
        <p:nvSpPr>
          <p:cNvPr id="223" name="Google Shape;223;p33"/>
          <p:cNvSpPr txBox="1">
            <a:spLocks noGrp="1"/>
          </p:cNvSpPr>
          <p:nvPr>
            <p:ph type="subTitle" idx="1"/>
          </p:nvPr>
        </p:nvSpPr>
        <p:spPr>
          <a:xfrm>
            <a:off x="335505" y="1603457"/>
            <a:ext cx="2501770" cy="749980"/>
          </a:xfrm>
          <a:prstGeom prst="rect">
            <a:avLst/>
          </a:prstGeom>
        </p:spPr>
        <p:txBody>
          <a:bodyPr spcFirstLastPara="1" wrap="square" lIns="91425" tIns="91425" rIns="91425" bIns="91425" anchor="b" anchorCtr="0">
            <a:noAutofit/>
          </a:bodyPr>
          <a:lstStyle/>
          <a:p>
            <a:pPr algn="l"/>
            <a:r>
              <a:rPr lang="en" b="1" dirty="0">
                <a:solidFill>
                  <a:srgbClr val="002060"/>
                </a:solidFill>
                <a:latin typeface="Georgia"/>
              </a:rPr>
              <a:t>Product 3.0</a:t>
            </a:r>
            <a:endParaRPr lang="en-US" b="1" dirty="0">
              <a:solidFill>
                <a:srgbClr val="002060"/>
              </a:solidFill>
              <a:latin typeface="Georgia"/>
            </a:endParaRPr>
          </a:p>
        </p:txBody>
      </p:sp>
      <p:sp>
        <p:nvSpPr>
          <p:cNvPr id="224" name="Google Shape;224;p33"/>
          <p:cNvSpPr txBox="1">
            <a:spLocks noGrp="1"/>
          </p:cNvSpPr>
          <p:nvPr>
            <p:ph type="subTitle" idx="2"/>
          </p:nvPr>
        </p:nvSpPr>
        <p:spPr>
          <a:xfrm>
            <a:off x="321143" y="2429282"/>
            <a:ext cx="2649307" cy="1320343"/>
          </a:xfrm>
          <a:prstGeom prst="rect">
            <a:avLst/>
          </a:prstGeom>
        </p:spPr>
        <p:txBody>
          <a:bodyPr spcFirstLastPara="1" wrap="square" lIns="91425" tIns="91425" rIns="91425" bIns="91425" anchor="t" anchorCtr="0">
            <a:noAutofit/>
          </a:bodyPr>
          <a:lstStyle/>
          <a:p>
            <a:pPr algn="l"/>
            <a:r>
              <a:rPr lang="en-US" dirty="0">
                <a:solidFill>
                  <a:srgbClr val="002060"/>
                </a:solidFill>
                <a:latin typeface="Georgia"/>
                <a:cs typeface="Times New Roman"/>
              </a:rPr>
              <a:t>The case study highlights Art Peck's strategic approach to addressing Gap Inc.'s challenges as he led the company's growth, innovation, and digital initiatives. </a:t>
            </a:r>
          </a:p>
        </p:txBody>
      </p:sp>
      <p:graphicFrame>
        <p:nvGraphicFramePr>
          <p:cNvPr id="6" name="Diagram 5">
            <a:extLst>
              <a:ext uri="{FF2B5EF4-FFF2-40B4-BE49-F238E27FC236}">
                <a16:creationId xmlns:a16="http://schemas.microsoft.com/office/drawing/2014/main" id="{BCB87294-9CA9-EB16-905E-1ED0DB87B9D8}"/>
              </a:ext>
            </a:extLst>
          </p:cNvPr>
          <p:cNvGraphicFramePr/>
          <p:nvPr>
            <p:extLst>
              <p:ext uri="{D42A27DB-BD31-4B8C-83A1-F6EECF244321}">
                <p14:modId xmlns:p14="http://schemas.microsoft.com/office/powerpoint/2010/main" val="972333024"/>
              </p:ext>
            </p:extLst>
          </p:nvPr>
        </p:nvGraphicFramePr>
        <p:xfrm>
          <a:off x="3117557" y="-1210660"/>
          <a:ext cx="5920053" cy="8873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1" name="Arrow: Right 400">
            <a:extLst>
              <a:ext uri="{FF2B5EF4-FFF2-40B4-BE49-F238E27FC236}">
                <a16:creationId xmlns:a16="http://schemas.microsoft.com/office/drawing/2014/main" id="{F203EAE6-7D06-AB50-78A9-49946AAE5E97}"/>
              </a:ext>
            </a:extLst>
          </p:cNvPr>
          <p:cNvSpPr/>
          <p:nvPr/>
        </p:nvSpPr>
        <p:spPr>
          <a:xfrm>
            <a:off x="2333195" y="2055202"/>
            <a:ext cx="689160" cy="125051"/>
          </a:xfrm>
          <a:prstGeom prst="rightArrow">
            <a:avLst/>
          </a:prstGeom>
          <a:solidFill>
            <a:schemeClr val="tx2">
              <a:lumMod val="90000"/>
            </a:schemeClr>
          </a:solidFill>
          <a:ln>
            <a:solidFill>
              <a:schemeClr val="tx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10" name="Graphic 209">
            <a:extLst>
              <a:ext uri="{FF2B5EF4-FFF2-40B4-BE49-F238E27FC236}">
                <a16:creationId xmlns:a16="http://schemas.microsoft.com/office/drawing/2014/main" id="{E5D6D120-1A7E-6D7B-7784-5254E240C5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4736157"/>
            <a:ext cx="1877251" cy="40734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49D9F2F-C4E4-E3B4-F4CE-A01BFB27B4F4}"/>
              </a:ext>
            </a:extLst>
          </p:cNvPr>
          <p:cNvSpPr/>
          <p:nvPr/>
        </p:nvSpPr>
        <p:spPr>
          <a:xfrm>
            <a:off x="357187" y="1035486"/>
            <a:ext cx="8443913" cy="950834"/>
          </a:xfrm>
          <a:prstGeom prst="roundRect">
            <a:avLst>
              <a:gd name="adj" fmla="val 50000"/>
            </a:avLst>
          </a:prstGeom>
          <a:solidFill>
            <a:schemeClr val="bg1">
              <a:lumMod val="95000"/>
            </a:schemeClr>
          </a:solidFill>
          <a:ln>
            <a:solidFill>
              <a:schemeClr val="bg1">
                <a:lumMod val="85000"/>
              </a:schemeClr>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Ins="405000" rtlCol="0" anchor="ctr"/>
          <a:lstStyle/>
          <a:p>
            <a:pPr algn="ctr"/>
            <a:endParaRPr lang="en-US" sz="2100" b="1"/>
          </a:p>
        </p:txBody>
      </p:sp>
      <p:sp>
        <p:nvSpPr>
          <p:cNvPr id="16" name="Rectangle: Rounded Corners 15">
            <a:extLst>
              <a:ext uri="{FF2B5EF4-FFF2-40B4-BE49-F238E27FC236}">
                <a16:creationId xmlns:a16="http://schemas.microsoft.com/office/drawing/2014/main" id="{32681D94-B2AC-A70A-BDFF-F4F848A15A4B}"/>
              </a:ext>
            </a:extLst>
          </p:cNvPr>
          <p:cNvSpPr/>
          <p:nvPr/>
        </p:nvSpPr>
        <p:spPr>
          <a:xfrm>
            <a:off x="510542" y="1221888"/>
            <a:ext cx="2507930" cy="585269"/>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405000" rtlCol="0" anchor="ctr"/>
          <a:lstStyle/>
          <a:p>
            <a:pPr algn="ctr"/>
            <a:endParaRPr lang="en-US" sz="2100" b="1"/>
          </a:p>
        </p:txBody>
      </p:sp>
      <p:sp>
        <p:nvSpPr>
          <p:cNvPr id="5" name="Rectangle: Rounded Corners 4">
            <a:extLst>
              <a:ext uri="{FF2B5EF4-FFF2-40B4-BE49-F238E27FC236}">
                <a16:creationId xmlns:a16="http://schemas.microsoft.com/office/drawing/2014/main" id="{45B87216-E971-0EA4-D7EC-A40C89271960}"/>
              </a:ext>
            </a:extLst>
          </p:cNvPr>
          <p:cNvSpPr/>
          <p:nvPr/>
        </p:nvSpPr>
        <p:spPr>
          <a:xfrm>
            <a:off x="4400550" y="2591867"/>
            <a:ext cx="4400550" cy="391963"/>
          </a:xfrm>
          <a:prstGeom prst="roundRect">
            <a:avLst>
              <a:gd name="adj" fmla="val 50000"/>
            </a:avLst>
          </a:prstGeom>
          <a:solidFill>
            <a:srgbClr val="CDE4AC"/>
          </a:solidFill>
          <a:ln>
            <a:noFill/>
          </a:ln>
          <a:effectLst>
            <a:outerShdw blurRad="381000" dist="38100" sx="102000" sy="1020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405000" bIns="45720" rtlCol="0" anchor="ctr"/>
          <a:lstStyle/>
          <a:p>
            <a:pPr algn="ctr"/>
            <a:r>
              <a:rPr lang="da-DK" sz="2400" b="1">
                <a:solidFill>
                  <a:schemeClr val="tx1"/>
                </a:solidFill>
                <a:latin typeface="Georgia"/>
                <a:cs typeface="Arial"/>
              </a:rPr>
              <a:t>Cons</a:t>
            </a:r>
          </a:p>
        </p:txBody>
      </p:sp>
      <p:sp>
        <p:nvSpPr>
          <p:cNvPr id="2" name="Title 1">
            <a:extLst>
              <a:ext uri="{FF2B5EF4-FFF2-40B4-BE49-F238E27FC236}">
                <a16:creationId xmlns:a16="http://schemas.microsoft.com/office/drawing/2014/main" id="{E0E06882-E379-11BC-54AB-34D0B79A6E05}"/>
              </a:ext>
            </a:extLst>
          </p:cNvPr>
          <p:cNvSpPr>
            <a:spLocks noGrp="1"/>
          </p:cNvSpPr>
          <p:nvPr>
            <p:ph type="title" idx="4294967295"/>
          </p:nvPr>
        </p:nvSpPr>
        <p:spPr>
          <a:xfrm>
            <a:off x="326571" y="207403"/>
            <a:ext cx="8103054" cy="797524"/>
          </a:xfrm>
        </p:spPr>
        <p:txBody>
          <a:bodyPr/>
          <a:lstStyle/>
          <a:p>
            <a:pPr algn="ctr"/>
            <a:r>
              <a:rPr lang="en-ID" sz="2400" b="1" dirty="0">
                <a:solidFill>
                  <a:srgbClr val="002060"/>
                </a:solidFill>
                <a:latin typeface="Georgia"/>
              </a:rPr>
              <a:t>Was firing Creative Directors a sound decision?</a:t>
            </a:r>
          </a:p>
        </p:txBody>
      </p:sp>
      <p:sp>
        <p:nvSpPr>
          <p:cNvPr id="4" name="Rectangle: Rounded Corners 3">
            <a:extLst>
              <a:ext uri="{FF2B5EF4-FFF2-40B4-BE49-F238E27FC236}">
                <a16:creationId xmlns:a16="http://schemas.microsoft.com/office/drawing/2014/main" id="{79F84A58-759F-EAE2-A578-04536EF20673}"/>
              </a:ext>
            </a:extLst>
          </p:cNvPr>
          <p:cNvSpPr/>
          <p:nvPr/>
        </p:nvSpPr>
        <p:spPr>
          <a:xfrm>
            <a:off x="357188" y="2591867"/>
            <a:ext cx="4400550" cy="391963"/>
          </a:xfrm>
          <a:prstGeom prst="roundRect">
            <a:avLst>
              <a:gd name="adj" fmla="val 50000"/>
            </a:avLst>
          </a:prstGeom>
          <a:solidFill>
            <a:srgbClr val="78D2D3"/>
          </a:solidFill>
          <a:ln>
            <a:noFill/>
          </a:ln>
          <a:effectLst>
            <a:outerShdw blurRad="4445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405000" bIns="45720" rtlCol="0" anchor="ctr"/>
          <a:lstStyle/>
          <a:p>
            <a:pPr algn="ctr"/>
            <a:r>
              <a:rPr lang="da-DK" sz="2400" b="1" err="1">
                <a:latin typeface="Georgia"/>
              </a:rPr>
              <a:t>Pros</a:t>
            </a:r>
            <a:endParaRPr lang="en-US" sz="2400" b="1" err="1">
              <a:latin typeface="Georgia"/>
            </a:endParaRPr>
          </a:p>
        </p:txBody>
      </p:sp>
      <p:sp>
        <p:nvSpPr>
          <p:cNvPr id="7" name="Rectangle: Rounded Corners 6">
            <a:extLst>
              <a:ext uri="{FF2B5EF4-FFF2-40B4-BE49-F238E27FC236}">
                <a16:creationId xmlns:a16="http://schemas.microsoft.com/office/drawing/2014/main" id="{420995C4-CE2D-35D7-1B7A-F9BF293BE0CD}"/>
              </a:ext>
            </a:extLst>
          </p:cNvPr>
          <p:cNvSpPr/>
          <p:nvPr/>
        </p:nvSpPr>
        <p:spPr>
          <a:xfrm>
            <a:off x="357187" y="3589376"/>
            <a:ext cx="8443913" cy="950834"/>
          </a:xfrm>
          <a:prstGeom prst="roundRect">
            <a:avLst>
              <a:gd name="adj" fmla="val 50000"/>
            </a:avLst>
          </a:prstGeom>
          <a:solidFill>
            <a:schemeClr val="bg1">
              <a:lumMod val="95000"/>
            </a:schemeClr>
          </a:solidFill>
          <a:ln>
            <a:solidFill>
              <a:schemeClr val="bg1">
                <a:lumMod val="85000"/>
              </a:schemeClr>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Ins="405000" rtlCol="0" anchor="ctr"/>
          <a:lstStyle/>
          <a:p>
            <a:pPr algn="ctr"/>
            <a:endParaRPr lang="en-US" sz="2100" b="1"/>
          </a:p>
        </p:txBody>
      </p:sp>
      <p:grpSp>
        <p:nvGrpSpPr>
          <p:cNvPr id="15" name="Group 14">
            <a:extLst>
              <a:ext uri="{FF2B5EF4-FFF2-40B4-BE49-F238E27FC236}">
                <a16:creationId xmlns:a16="http://schemas.microsoft.com/office/drawing/2014/main" id="{0008D73D-A23D-B854-BF3D-27EFF0E2B376}"/>
              </a:ext>
            </a:extLst>
          </p:cNvPr>
          <p:cNvGrpSpPr/>
          <p:nvPr/>
        </p:nvGrpSpPr>
        <p:grpSpPr>
          <a:xfrm>
            <a:off x="621101" y="1315853"/>
            <a:ext cx="383018" cy="390099"/>
            <a:chOff x="3208399" y="1590165"/>
            <a:chExt cx="617935" cy="629360"/>
          </a:xfrm>
        </p:grpSpPr>
        <p:sp>
          <p:nvSpPr>
            <p:cNvPr id="13" name="Oval 12">
              <a:extLst>
                <a:ext uri="{FF2B5EF4-FFF2-40B4-BE49-F238E27FC236}">
                  <a16:creationId xmlns:a16="http://schemas.microsoft.com/office/drawing/2014/main" id="{4A0ABAEF-F829-B63B-96EE-749656D58296}"/>
                </a:ext>
              </a:extLst>
            </p:cNvPr>
            <p:cNvSpPr>
              <a:spLocks noChangeArrowheads="1"/>
            </p:cNvSpPr>
            <p:nvPr/>
          </p:nvSpPr>
          <p:spPr bwMode="auto">
            <a:xfrm>
              <a:off x="3208399" y="1590165"/>
              <a:ext cx="617935" cy="629360"/>
            </a:xfrm>
            <a:prstGeom prst="ellipse">
              <a:avLst/>
            </a:prstGeom>
            <a:solidFill>
              <a:srgbClr val="74BDE0"/>
            </a:solidFill>
            <a:ln w="14288" cap="flat">
              <a:noFill/>
              <a:prstDash val="solid"/>
              <a:miter lim="800000"/>
              <a:headEnd/>
              <a:tailEnd/>
            </a:ln>
            <a:effectLst>
              <a:outerShdw blurRad="50800" dist="38100" dir="5400000" algn="t" rotWithShape="0">
                <a:prstClr val="black">
                  <a:alpha val="10000"/>
                </a:prstClr>
              </a:outerShdw>
            </a:effectLst>
          </p:spPr>
          <p:txBody>
            <a:bodyPr vert="horz" wrap="square" lIns="68580" tIns="34290" rIns="68580" bIns="3429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endParaRPr lang="en-US" sz="1350">
                <a:solidFill>
                  <a:prstClr val="black"/>
                </a:solidFill>
                <a:latin typeface="Calibri Light"/>
              </a:endParaRPr>
            </a:p>
          </p:txBody>
        </p:sp>
        <p:sp>
          <p:nvSpPr>
            <p:cNvPr id="14" name="Freeform 5">
              <a:extLst>
                <a:ext uri="{FF2B5EF4-FFF2-40B4-BE49-F238E27FC236}">
                  <a16:creationId xmlns:a16="http://schemas.microsoft.com/office/drawing/2014/main" id="{A4E18F67-665E-CE5A-F6DA-CEBCEBD43C25}"/>
                </a:ext>
              </a:extLst>
            </p:cNvPr>
            <p:cNvSpPr>
              <a:spLocks/>
            </p:cNvSpPr>
            <p:nvPr/>
          </p:nvSpPr>
          <p:spPr bwMode="auto">
            <a:xfrm>
              <a:off x="3389881" y="1776247"/>
              <a:ext cx="254970" cy="257197"/>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050"/>
            </a:p>
          </p:txBody>
        </p:sp>
      </p:grpSp>
      <p:sp>
        <p:nvSpPr>
          <p:cNvPr id="17" name="Content Placeholder 2">
            <a:extLst>
              <a:ext uri="{FF2B5EF4-FFF2-40B4-BE49-F238E27FC236}">
                <a16:creationId xmlns:a16="http://schemas.microsoft.com/office/drawing/2014/main" id="{20E30BD8-0542-D62B-5EBA-0A9F1FE8BB29}"/>
              </a:ext>
            </a:extLst>
          </p:cNvPr>
          <p:cNvSpPr txBox="1">
            <a:spLocks/>
          </p:cNvSpPr>
          <p:nvPr/>
        </p:nvSpPr>
        <p:spPr>
          <a:xfrm>
            <a:off x="1109685" y="1077314"/>
            <a:ext cx="1640659" cy="956629"/>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200">
                <a:solidFill>
                  <a:srgbClr val="002060"/>
                </a:solidFill>
                <a:latin typeface="Georgia"/>
                <a:cs typeface="Segoe UI"/>
              </a:rPr>
              <a:t>Decision-making is more objective and consumer focused</a:t>
            </a:r>
            <a:endParaRPr lang="en-US" sz="1200">
              <a:solidFill>
                <a:srgbClr val="002060"/>
              </a:solidFill>
              <a:latin typeface="Georgia"/>
            </a:endParaRPr>
          </a:p>
        </p:txBody>
      </p:sp>
      <p:sp>
        <p:nvSpPr>
          <p:cNvPr id="18" name="Rectangle: Rounded Corners 17">
            <a:extLst>
              <a:ext uri="{FF2B5EF4-FFF2-40B4-BE49-F238E27FC236}">
                <a16:creationId xmlns:a16="http://schemas.microsoft.com/office/drawing/2014/main" id="{EBC2C255-E875-F9EC-6977-620E766EE3DE}"/>
              </a:ext>
            </a:extLst>
          </p:cNvPr>
          <p:cNvSpPr/>
          <p:nvPr/>
        </p:nvSpPr>
        <p:spPr>
          <a:xfrm>
            <a:off x="3325180" y="1221888"/>
            <a:ext cx="2507930" cy="585269"/>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405000" rtlCol="0" anchor="ctr"/>
          <a:lstStyle/>
          <a:p>
            <a:pPr algn="ctr"/>
            <a:endParaRPr lang="en-US" sz="2100" b="1"/>
          </a:p>
        </p:txBody>
      </p:sp>
      <p:grpSp>
        <p:nvGrpSpPr>
          <p:cNvPr id="19" name="Group 18">
            <a:extLst>
              <a:ext uri="{FF2B5EF4-FFF2-40B4-BE49-F238E27FC236}">
                <a16:creationId xmlns:a16="http://schemas.microsoft.com/office/drawing/2014/main" id="{73571313-C59B-895D-7654-D9F3C5075773}"/>
              </a:ext>
            </a:extLst>
          </p:cNvPr>
          <p:cNvGrpSpPr/>
          <p:nvPr/>
        </p:nvGrpSpPr>
        <p:grpSpPr>
          <a:xfrm>
            <a:off x="3435739" y="1315853"/>
            <a:ext cx="383018" cy="390099"/>
            <a:chOff x="3208399" y="1590165"/>
            <a:chExt cx="617935" cy="629360"/>
          </a:xfrm>
        </p:grpSpPr>
        <p:sp>
          <p:nvSpPr>
            <p:cNvPr id="20" name="Oval 19">
              <a:extLst>
                <a:ext uri="{FF2B5EF4-FFF2-40B4-BE49-F238E27FC236}">
                  <a16:creationId xmlns:a16="http://schemas.microsoft.com/office/drawing/2014/main" id="{C71B14E7-D137-8BCF-0242-E221143582EB}"/>
                </a:ext>
              </a:extLst>
            </p:cNvPr>
            <p:cNvSpPr>
              <a:spLocks noChangeArrowheads="1"/>
            </p:cNvSpPr>
            <p:nvPr/>
          </p:nvSpPr>
          <p:spPr bwMode="auto">
            <a:xfrm>
              <a:off x="3208399" y="1590165"/>
              <a:ext cx="617935" cy="629360"/>
            </a:xfrm>
            <a:prstGeom prst="ellipse">
              <a:avLst/>
            </a:prstGeom>
            <a:solidFill>
              <a:srgbClr val="74BDE0"/>
            </a:solidFill>
            <a:ln w="14288" cap="flat">
              <a:noFill/>
              <a:prstDash val="solid"/>
              <a:miter lim="800000"/>
              <a:headEnd/>
              <a:tailEnd/>
            </a:ln>
            <a:effectLst>
              <a:outerShdw blurRad="50800" dist="38100" dir="5400000" algn="t" rotWithShape="0">
                <a:prstClr val="black">
                  <a:alpha val="10000"/>
                </a:prstClr>
              </a:outerShdw>
            </a:effectLst>
          </p:spPr>
          <p:txBody>
            <a:bodyPr vert="horz" wrap="square" lIns="68580" tIns="34290" rIns="68580" bIns="3429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endParaRPr lang="en-US" sz="1350">
                <a:solidFill>
                  <a:prstClr val="black"/>
                </a:solidFill>
                <a:latin typeface="Calibri Light"/>
              </a:endParaRPr>
            </a:p>
          </p:txBody>
        </p:sp>
        <p:sp>
          <p:nvSpPr>
            <p:cNvPr id="21" name="Freeform 5">
              <a:extLst>
                <a:ext uri="{FF2B5EF4-FFF2-40B4-BE49-F238E27FC236}">
                  <a16:creationId xmlns:a16="http://schemas.microsoft.com/office/drawing/2014/main" id="{9A652458-5825-85DB-0D1D-1EC96B054283}"/>
                </a:ext>
              </a:extLst>
            </p:cNvPr>
            <p:cNvSpPr>
              <a:spLocks/>
            </p:cNvSpPr>
            <p:nvPr/>
          </p:nvSpPr>
          <p:spPr bwMode="auto">
            <a:xfrm>
              <a:off x="3389881" y="1776247"/>
              <a:ext cx="254970" cy="257197"/>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050"/>
            </a:p>
          </p:txBody>
        </p:sp>
      </p:grpSp>
      <p:sp>
        <p:nvSpPr>
          <p:cNvPr id="22" name="Content Placeholder 2">
            <a:extLst>
              <a:ext uri="{FF2B5EF4-FFF2-40B4-BE49-F238E27FC236}">
                <a16:creationId xmlns:a16="http://schemas.microsoft.com/office/drawing/2014/main" id="{5ED03B2C-343E-0D10-A461-084BC10F93D1}"/>
              </a:ext>
            </a:extLst>
          </p:cNvPr>
          <p:cNvSpPr txBox="1">
            <a:spLocks/>
          </p:cNvSpPr>
          <p:nvPr/>
        </p:nvSpPr>
        <p:spPr>
          <a:xfrm>
            <a:off x="3924323" y="1315853"/>
            <a:ext cx="1640659" cy="390099"/>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200">
                <a:solidFill>
                  <a:srgbClr val="002060"/>
                </a:solidFill>
                <a:latin typeface="Georgia"/>
                <a:cs typeface="Segoe UI"/>
              </a:rPr>
              <a:t>Ability to quickly adapt to changing market trends.</a:t>
            </a:r>
            <a:endParaRPr lang="en-US" sz="1200">
              <a:solidFill>
                <a:srgbClr val="002060"/>
              </a:solidFill>
              <a:latin typeface="Georgia"/>
            </a:endParaRPr>
          </a:p>
        </p:txBody>
      </p:sp>
      <p:sp>
        <p:nvSpPr>
          <p:cNvPr id="23" name="Rectangle: Rounded Corners 22">
            <a:extLst>
              <a:ext uri="{FF2B5EF4-FFF2-40B4-BE49-F238E27FC236}">
                <a16:creationId xmlns:a16="http://schemas.microsoft.com/office/drawing/2014/main" id="{5F8E8E56-A0F8-B551-9F0C-39CCDFF1EEF4}"/>
              </a:ext>
            </a:extLst>
          </p:cNvPr>
          <p:cNvSpPr/>
          <p:nvPr/>
        </p:nvSpPr>
        <p:spPr>
          <a:xfrm>
            <a:off x="6120053" y="1221888"/>
            <a:ext cx="2507930" cy="585269"/>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405000" rtlCol="0" anchor="ctr"/>
          <a:lstStyle/>
          <a:p>
            <a:pPr algn="ctr"/>
            <a:endParaRPr lang="en-US" sz="2100" b="1"/>
          </a:p>
        </p:txBody>
      </p:sp>
      <p:grpSp>
        <p:nvGrpSpPr>
          <p:cNvPr id="24" name="Group 23">
            <a:extLst>
              <a:ext uri="{FF2B5EF4-FFF2-40B4-BE49-F238E27FC236}">
                <a16:creationId xmlns:a16="http://schemas.microsoft.com/office/drawing/2014/main" id="{29C42492-1894-7E80-4F4E-540462838D4E}"/>
              </a:ext>
            </a:extLst>
          </p:cNvPr>
          <p:cNvGrpSpPr/>
          <p:nvPr/>
        </p:nvGrpSpPr>
        <p:grpSpPr>
          <a:xfrm>
            <a:off x="6230612" y="1315853"/>
            <a:ext cx="383018" cy="390099"/>
            <a:chOff x="3208399" y="1590165"/>
            <a:chExt cx="617935" cy="629360"/>
          </a:xfrm>
        </p:grpSpPr>
        <p:sp>
          <p:nvSpPr>
            <p:cNvPr id="25" name="Oval 24">
              <a:extLst>
                <a:ext uri="{FF2B5EF4-FFF2-40B4-BE49-F238E27FC236}">
                  <a16:creationId xmlns:a16="http://schemas.microsoft.com/office/drawing/2014/main" id="{4D1AD308-E814-45E1-2BAB-B30748E3A2BD}"/>
                </a:ext>
              </a:extLst>
            </p:cNvPr>
            <p:cNvSpPr>
              <a:spLocks noChangeArrowheads="1"/>
            </p:cNvSpPr>
            <p:nvPr/>
          </p:nvSpPr>
          <p:spPr bwMode="auto">
            <a:xfrm>
              <a:off x="3208399" y="1590165"/>
              <a:ext cx="617935" cy="629360"/>
            </a:xfrm>
            <a:prstGeom prst="ellipse">
              <a:avLst/>
            </a:prstGeom>
            <a:solidFill>
              <a:srgbClr val="74BDE0"/>
            </a:solidFill>
            <a:ln w="14288" cap="flat">
              <a:noFill/>
              <a:prstDash val="solid"/>
              <a:miter lim="800000"/>
              <a:headEnd/>
              <a:tailEnd/>
            </a:ln>
            <a:effectLst>
              <a:outerShdw blurRad="50800" dist="38100" dir="5400000" algn="t" rotWithShape="0">
                <a:prstClr val="black">
                  <a:alpha val="10000"/>
                </a:prstClr>
              </a:outerShdw>
            </a:effectLst>
          </p:spPr>
          <p:txBody>
            <a:bodyPr vert="horz" wrap="square" lIns="68580" tIns="34290" rIns="68580" bIns="3429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endParaRPr lang="en-US" sz="1350">
                <a:solidFill>
                  <a:prstClr val="black"/>
                </a:solidFill>
                <a:latin typeface="Calibri Light"/>
              </a:endParaRPr>
            </a:p>
          </p:txBody>
        </p:sp>
        <p:sp>
          <p:nvSpPr>
            <p:cNvPr id="26" name="Freeform 5">
              <a:extLst>
                <a:ext uri="{FF2B5EF4-FFF2-40B4-BE49-F238E27FC236}">
                  <a16:creationId xmlns:a16="http://schemas.microsoft.com/office/drawing/2014/main" id="{ADB7F6A1-4A85-A51E-E669-8419D554A35C}"/>
                </a:ext>
              </a:extLst>
            </p:cNvPr>
            <p:cNvSpPr>
              <a:spLocks/>
            </p:cNvSpPr>
            <p:nvPr/>
          </p:nvSpPr>
          <p:spPr bwMode="auto">
            <a:xfrm>
              <a:off x="3389881" y="1776247"/>
              <a:ext cx="254970" cy="257197"/>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050"/>
            </a:p>
          </p:txBody>
        </p:sp>
      </p:grpSp>
      <p:sp>
        <p:nvSpPr>
          <p:cNvPr id="27" name="Content Placeholder 2">
            <a:extLst>
              <a:ext uri="{FF2B5EF4-FFF2-40B4-BE49-F238E27FC236}">
                <a16:creationId xmlns:a16="http://schemas.microsoft.com/office/drawing/2014/main" id="{27438F83-DA4B-93EA-9447-7F6E71D8CE6D}"/>
              </a:ext>
            </a:extLst>
          </p:cNvPr>
          <p:cNvSpPr txBox="1">
            <a:spLocks/>
          </p:cNvSpPr>
          <p:nvPr/>
        </p:nvSpPr>
        <p:spPr>
          <a:xfrm>
            <a:off x="6719196" y="1007740"/>
            <a:ext cx="1879198" cy="916872"/>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165" lvl="1" indent="0">
              <a:lnSpc>
                <a:spcPct val="100000"/>
              </a:lnSpc>
              <a:spcBef>
                <a:spcPts val="0"/>
              </a:spcBef>
              <a:buNone/>
            </a:pPr>
            <a:endParaRPr lang="en-US" sz="1200">
              <a:solidFill>
                <a:srgbClr val="002060"/>
              </a:solidFill>
              <a:latin typeface="Georgia"/>
              <a:cs typeface="Arial"/>
            </a:endParaRPr>
          </a:p>
          <a:p>
            <a:pPr marL="0" indent="0">
              <a:lnSpc>
                <a:spcPct val="100000"/>
              </a:lnSpc>
              <a:spcBef>
                <a:spcPts val="0"/>
              </a:spcBef>
              <a:buNone/>
            </a:pPr>
            <a:r>
              <a:rPr lang="en-US" sz="1200">
                <a:solidFill>
                  <a:srgbClr val="002060"/>
                </a:solidFill>
                <a:latin typeface="Georgia"/>
                <a:cs typeface="Segoe UI"/>
              </a:rPr>
              <a:t>Cater to a broader audience by understanding their specific needs.</a:t>
            </a:r>
          </a:p>
        </p:txBody>
      </p:sp>
      <p:sp>
        <p:nvSpPr>
          <p:cNvPr id="28" name="Rectangle: Rounded Corners 27">
            <a:extLst>
              <a:ext uri="{FF2B5EF4-FFF2-40B4-BE49-F238E27FC236}">
                <a16:creationId xmlns:a16="http://schemas.microsoft.com/office/drawing/2014/main" id="{4216D871-0761-C436-2E54-463D4EC3D9F5}"/>
              </a:ext>
            </a:extLst>
          </p:cNvPr>
          <p:cNvSpPr/>
          <p:nvPr/>
        </p:nvSpPr>
        <p:spPr>
          <a:xfrm>
            <a:off x="510542" y="3772159"/>
            <a:ext cx="2507930" cy="585269"/>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405000" rtlCol="0" anchor="ctr"/>
          <a:lstStyle/>
          <a:p>
            <a:pPr algn="ctr"/>
            <a:endParaRPr lang="en-US" sz="2100" b="1"/>
          </a:p>
        </p:txBody>
      </p:sp>
      <p:grpSp>
        <p:nvGrpSpPr>
          <p:cNvPr id="29" name="Group 28">
            <a:extLst>
              <a:ext uri="{FF2B5EF4-FFF2-40B4-BE49-F238E27FC236}">
                <a16:creationId xmlns:a16="http://schemas.microsoft.com/office/drawing/2014/main" id="{000D5880-35BA-AD5B-84BE-20C5B1A8D558}"/>
              </a:ext>
            </a:extLst>
          </p:cNvPr>
          <p:cNvGrpSpPr/>
          <p:nvPr/>
        </p:nvGrpSpPr>
        <p:grpSpPr>
          <a:xfrm>
            <a:off x="621101" y="3869744"/>
            <a:ext cx="383018" cy="390099"/>
            <a:chOff x="3208399" y="1590165"/>
            <a:chExt cx="617935" cy="629360"/>
          </a:xfrm>
        </p:grpSpPr>
        <p:sp>
          <p:nvSpPr>
            <p:cNvPr id="30" name="Oval 29">
              <a:extLst>
                <a:ext uri="{FF2B5EF4-FFF2-40B4-BE49-F238E27FC236}">
                  <a16:creationId xmlns:a16="http://schemas.microsoft.com/office/drawing/2014/main" id="{D4EEBB83-D78D-9158-5D23-AD49137DEE7B}"/>
                </a:ext>
              </a:extLst>
            </p:cNvPr>
            <p:cNvSpPr>
              <a:spLocks noChangeArrowheads="1"/>
            </p:cNvSpPr>
            <p:nvPr/>
          </p:nvSpPr>
          <p:spPr bwMode="auto">
            <a:xfrm>
              <a:off x="3208399" y="1590165"/>
              <a:ext cx="617935" cy="629360"/>
            </a:xfrm>
            <a:prstGeom prst="ellipse">
              <a:avLst/>
            </a:prstGeom>
            <a:solidFill>
              <a:srgbClr val="98DBAF"/>
            </a:solidFill>
            <a:ln w="14288" cap="flat">
              <a:noFill/>
              <a:prstDash val="solid"/>
              <a:miter lim="800000"/>
              <a:headEnd/>
              <a:tailEnd/>
            </a:ln>
            <a:effectLst>
              <a:outerShdw blurRad="50800" dist="38100" dir="5400000" algn="t" rotWithShape="0">
                <a:prstClr val="black">
                  <a:alpha val="10000"/>
                </a:prstClr>
              </a:outerShdw>
            </a:effectLst>
          </p:spPr>
          <p:txBody>
            <a:bodyPr vert="horz" wrap="square" lIns="68580" tIns="34290" rIns="68580" bIns="3429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endParaRPr lang="en-US" sz="1350">
                <a:solidFill>
                  <a:prstClr val="black"/>
                </a:solidFill>
                <a:latin typeface="Calibri Light"/>
              </a:endParaRPr>
            </a:p>
          </p:txBody>
        </p:sp>
        <p:sp>
          <p:nvSpPr>
            <p:cNvPr id="31" name="Freeform 5">
              <a:extLst>
                <a:ext uri="{FF2B5EF4-FFF2-40B4-BE49-F238E27FC236}">
                  <a16:creationId xmlns:a16="http://schemas.microsoft.com/office/drawing/2014/main" id="{01F05DA6-FCA1-8D72-7BB3-A960E2F34A55}"/>
                </a:ext>
              </a:extLst>
            </p:cNvPr>
            <p:cNvSpPr>
              <a:spLocks/>
            </p:cNvSpPr>
            <p:nvPr/>
          </p:nvSpPr>
          <p:spPr bwMode="auto">
            <a:xfrm>
              <a:off x="3389881" y="1776247"/>
              <a:ext cx="254970" cy="257197"/>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050"/>
            </a:p>
          </p:txBody>
        </p:sp>
      </p:grpSp>
      <p:sp>
        <p:nvSpPr>
          <p:cNvPr id="32" name="Content Placeholder 2">
            <a:extLst>
              <a:ext uri="{FF2B5EF4-FFF2-40B4-BE49-F238E27FC236}">
                <a16:creationId xmlns:a16="http://schemas.microsoft.com/office/drawing/2014/main" id="{DB22A66A-B05E-33F1-E45B-610FF85ED9E1}"/>
              </a:ext>
            </a:extLst>
          </p:cNvPr>
          <p:cNvSpPr txBox="1">
            <a:spLocks/>
          </p:cNvSpPr>
          <p:nvPr/>
        </p:nvSpPr>
        <p:spPr>
          <a:xfrm>
            <a:off x="1109685" y="3869744"/>
            <a:ext cx="1640659" cy="390099"/>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965" indent="-227965">
              <a:buNone/>
            </a:pPr>
            <a:r>
              <a:rPr lang="en-US" sz="1200">
                <a:solidFill>
                  <a:srgbClr val="002060"/>
                </a:solidFill>
                <a:latin typeface="Georgia"/>
              </a:rPr>
              <a:t>Loss of creative vision</a:t>
            </a:r>
          </a:p>
          <a:p>
            <a:pPr marL="0" indent="0">
              <a:lnSpc>
                <a:spcPct val="100000"/>
              </a:lnSpc>
              <a:spcBef>
                <a:spcPts val="0"/>
              </a:spcBef>
              <a:buNone/>
            </a:pPr>
            <a:endParaRPr lang="en-US" sz="1200">
              <a:solidFill>
                <a:srgbClr val="002060"/>
              </a:solidFill>
              <a:latin typeface="Georgia"/>
            </a:endParaRPr>
          </a:p>
        </p:txBody>
      </p:sp>
      <p:sp>
        <p:nvSpPr>
          <p:cNvPr id="33" name="Rectangle: Rounded Corners 32">
            <a:extLst>
              <a:ext uri="{FF2B5EF4-FFF2-40B4-BE49-F238E27FC236}">
                <a16:creationId xmlns:a16="http://schemas.microsoft.com/office/drawing/2014/main" id="{6F0D1802-6ABA-1D36-BE5A-17772A351603}"/>
              </a:ext>
            </a:extLst>
          </p:cNvPr>
          <p:cNvSpPr/>
          <p:nvPr/>
        </p:nvSpPr>
        <p:spPr>
          <a:xfrm>
            <a:off x="3325180" y="3792037"/>
            <a:ext cx="2597382" cy="585269"/>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405000" rtlCol="0" anchor="ctr"/>
          <a:lstStyle/>
          <a:p>
            <a:pPr algn="ctr"/>
            <a:endParaRPr lang="en-US" sz="2100" b="1"/>
          </a:p>
        </p:txBody>
      </p:sp>
      <p:grpSp>
        <p:nvGrpSpPr>
          <p:cNvPr id="34" name="Group 33">
            <a:extLst>
              <a:ext uri="{FF2B5EF4-FFF2-40B4-BE49-F238E27FC236}">
                <a16:creationId xmlns:a16="http://schemas.microsoft.com/office/drawing/2014/main" id="{1AA1F2D2-A841-0BD4-DB89-B48CBF551509}"/>
              </a:ext>
            </a:extLst>
          </p:cNvPr>
          <p:cNvGrpSpPr/>
          <p:nvPr/>
        </p:nvGrpSpPr>
        <p:grpSpPr>
          <a:xfrm>
            <a:off x="3435739" y="3869744"/>
            <a:ext cx="383018" cy="390099"/>
            <a:chOff x="3208399" y="1590165"/>
            <a:chExt cx="617935" cy="629360"/>
          </a:xfrm>
        </p:grpSpPr>
        <p:sp>
          <p:nvSpPr>
            <p:cNvPr id="35" name="Oval 34">
              <a:extLst>
                <a:ext uri="{FF2B5EF4-FFF2-40B4-BE49-F238E27FC236}">
                  <a16:creationId xmlns:a16="http://schemas.microsoft.com/office/drawing/2014/main" id="{864FD488-E9D7-274B-E15F-90361DDD3DD7}"/>
                </a:ext>
              </a:extLst>
            </p:cNvPr>
            <p:cNvSpPr>
              <a:spLocks noChangeArrowheads="1"/>
            </p:cNvSpPr>
            <p:nvPr/>
          </p:nvSpPr>
          <p:spPr bwMode="auto">
            <a:xfrm>
              <a:off x="3208399" y="1590165"/>
              <a:ext cx="617935" cy="629360"/>
            </a:xfrm>
            <a:prstGeom prst="ellipse">
              <a:avLst/>
            </a:prstGeom>
            <a:solidFill>
              <a:srgbClr val="98DBAF"/>
            </a:solidFill>
            <a:ln w="14288" cap="flat">
              <a:noFill/>
              <a:prstDash val="solid"/>
              <a:miter lim="800000"/>
              <a:headEnd/>
              <a:tailEnd/>
            </a:ln>
            <a:effectLst>
              <a:outerShdw blurRad="50800" dist="38100" dir="5400000" algn="t" rotWithShape="0">
                <a:prstClr val="black">
                  <a:alpha val="10000"/>
                </a:prstClr>
              </a:outerShdw>
            </a:effectLst>
          </p:spPr>
          <p:txBody>
            <a:bodyPr vert="horz" wrap="square" lIns="68580" tIns="34290" rIns="68580" bIns="3429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endParaRPr lang="en-US" sz="1350">
                <a:solidFill>
                  <a:prstClr val="black"/>
                </a:solidFill>
                <a:latin typeface="Calibri Light"/>
              </a:endParaRPr>
            </a:p>
          </p:txBody>
        </p:sp>
        <p:sp>
          <p:nvSpPr>
            <p:cNvPr id="36" name="Freeform 5">
              <a:extLst>
                <a:ext uri="{FF2B5EF4-FFF2-40B4-BE49-F238E27FC236}">
                  <a16:creationId xmlns:a16="http://schemas.microsoft.com/office/drawing/2014/main" id="{B376ADE2-19C0-5B88-B4A4-56CCD83FE566}"/>
                </a:ext>
              </a:extLst>
            </p:cNvPr>
            <p:cNvSpPr>
              <a:spLocks/>
            </p:cNvSpPr>
            <p:nvPr/>
          </p:nvSpPr>
          <p:spPr bwMode="auto">
            <a:xfrm>
              <a:off x="3389881" y="1776247"/>
              <a:ext cx="254970" cy="257197"/>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050"/>
            </a:p>
          </p:txBody>
        </p:sp>
      </p:grpSp>
      <p:sp>
        <p:nvSpPr>
          <p:cNvPr id="37" name="Content Placeholder 2">
            <a:extLst>
              <a:ext uri="{FF2B5EF4-FFF2-40B4-BE49-F238E27FC236}">
                <a16:creationId xmlns:a16="http://schemas.microsoft.com/office/drawing/2014/main" id="{A872BC1A-21EE-DE9B-0FB5-7750791BB242}"/>
              </a:ext>
            </a:extLst>
          </p:cNvPr>
          <p:cNvSpPr txBox="1">
            <a:spLocks/>
          </p:cNvSpPr>
          <p:nvPr/>
        </p:nvSpPr>
        <p:spPr>
          <a:xfrm>
            <a:off x="3924323" y="3710718"/>
            <a:ext cx="1948772" cy="747907"/>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200">
                <a:solidFill>
                  <a:srgbClr val="002060"/>
                </a:solidFill>
                <a:latin typeface="Georgia"/>
                <a:cs typeface="Segoe UI"/>
              </a:rPr>
              <a:t>Loss of delicate balance between data-driven insights and creative artistry</a:t>
            </a:r>
          </a:p>
        </p:txBody>
      </p:sp>
      <p:sp>
        <p:nvSpPr>
          <p:cNvPr id="38" name="Rectangle: Rounded Corners 37">
            <a:extLst>
              <a:ext uri="{FF2B5EF4-FFF2-40B4-BE49-F238E27FC236}">
                <a16:creationId xmlns:a16="http://schemas.microsoft.com/office/drawing/2014/main" id="{A8448BD1-D270-0B5E-9DA6-FE978EEFE302}"/>
              </a:ext>
            </a:extLst>
          </p:cNvPr>
          <p:cNvSpPr/>
          <p:nvPr/>
        </p:nvSpPr>
        <p:spPr>
          <a:xfrm>
            <a:off x="6120053" y="3772159"/>
            <a:ext cx="2507930" cy="585269"/>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405000" rtlCol="0" anchor="ctr"/>
          <a:lstStyle/>
          <a:p>
            <a:pPr algn="ctr"/>
            <a:endParaRPr lang="en-US" sz="2100" b="1"/>
          </a:p>
        </p:txBody>
      </p:sp>
      <p:grpSp>
        <p:nvGrpSpPr>
          <p:cNvPr id="39" name="Group 38">
            <a:extLst>
              <a:ext uri="{FF2B5EF4-FFF2-40B4-BE49-F238E27FC236}">
                <a16:creationId xmlns:a16="http://schemas.microsoft.com/office/drawing/2014/main" id="{3ECA52FA-FDDD-CF0C-8A74-14FE21536FFA}"/>
              </a:ext>
            </a:extLst>
          </p:cNvPr>
          <p:cNvGrpSpPr/>
          <p:nvPr/>
        </p:nvGrpSpPr>
        <p:grpSpPr>
          <a:xfrm>
            <a:off x="6230612" y="3869744"/>
            <a:ext cx="383018" cy="390099"/>
            <a:chOff x="3208399" y="1590165"/>
            <a:chExt cx="617935" cy="629360"/>
          </a:xfrm>
        </p:grpSpPr>
        <p:sp>
          <p:nvSpPr>
            <p:cNvPr id="40" name="Oval 39">
              <a:extLst>
                <a:ext uri="{FF2B5EF4-FFF2-40B4-BE49-F238E27FC236}">
                  <a16:creationId xmlns:a16="http://schemas.microsoft.com/office/drawing/2014/main" id="{2F096CC8-DB03-69BE-0C5F-43BE3266EBBB}"/>
                </a:ext>
              </a:extLst>
            </p:cNvPr>
            <p:cNvSpPr>
              <a:spLocks noChangeArrowheads="1"/>
            </p:cNvSpPr>
            <p:nvPr/>
          </p:nvSpPr>
          <p:spPr bwMode="auto">
            <a:xfrm>
              <a:off x="3208399" y="1590165"/>
              <a:ext cx="617935" cy="629360"/>
            </a:xfrm>
            <a:prstGeom prst="ellipse">
              <a:avLst/>
            </a:prstGeom>
            <a:solidFill>
              <a:srgbClr val="98DBAF"/>
            </a:solidFill>
            <a:ln w="14288" cap="flat">
              <a:noFill/>
              <a:prstDash val="solid"/>
              <a:miter lim="800000"/>
              <a:headEnd/>
              <a:tailEnd/>
            </a:ln>
            <a:effectLst>
              <a:outerShdw blurRad="50800" dist="38100" dir="5400000" algn="t" rotWithShape="0">
                <a:prstClr val="black">
                  <a:alpha val="10000"/>
                </a:prstClr>
              </a:outerShdw>
            </a:effectLst>
          </p:spPr>
          <p:txBody>
            <a:bodyPr vert="horz" wrap="square" lIns="68580" tIns="34290" rIns="68580" bIns="3429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endParaRPr lang="en-US" sz="1350">
                <a:solidFill>
                  <a:prstClr val="black"/>
                </a:solidFill>
                <a:latin typeface="Calibri Light"/>
              </a:endParaRPr>
            </a:p>
          </p:txBody>
        </p:sp>
        <p:sp>
          <p:nvSpPr>
            <p:cNvPr id="41" name="Freeform 5">
              <a:extLst>
                <a:ext uri="{FF2B5EF4-FFF2-40B4-BE49-F238E27FC236}">
                  <a16:creationId xmlns:a16="http://schemas.microsoft.com/office/drawing/2014/main" id="{D174608B-C0DE-36C5-9212-656ABD2A5D05}"/>
                </a:ext>
              </a:extLst>
            </p:cNvPr>
            <p:cNvSpPr>
              <a:spLocks/>
            </p:cNvSpPr>
            <p:nvPr/>
          </p:nvSpPr>
          <p:spPr bwMode="auto">
            <a:xfrm>
              <a:off x="3389881" y="1776247"/>
              <a:ext cx="254970" cy="257197"/>
            </a:xfrm>
            <a:custGeom>
              <a:avLst/>
              <a:gdLst>
                <a:gd name="T0" fmla="*/ 94 w 97"/>
                <a:gd name="T1" fmla="*/ 2 h 97"/>
                <a:gd name="T2" fmla="*/ 89 w 97"/>
                <a:gd name="T3" fmla="*/ 3 h 97"/>
                <a:gd name="T4" fmla="*/ 29 w 97"/>
                <a:gd name="T5" fmla="*/ 87 h 97"/>
                <a:gd name="T6" fmla="*/ 7 w 97"/>
                <a:gd name="T7" fmla="*/ 64 h 97"/>
                <a:gd name="T8" fmla="*/ 1 w 97"/>
                <a:gd name="T9" fmla="*/ 64 h 97"/>
                <a:gd name="T10" fmla="*/ 1 w 97"/>
                <a:gd name="T11" fmla="*/ 70 h 97"/>
                <a:gd name="T12" fmla="*/ 27 w 97"/>
                <a:gd name="T13" fmla="*/ 96 h 97"/>
                <a:gd name="T14" fmla="*/ 30 w 97"/>
                <a:gd name="T15" fmla="*/ 97 h 97"/>
                <a:gd name="T16" fmla="*/ 33 w 97"/>
                <a:gd name="T17" fmla="*/ 95 h 97"/>
                <a:gd name="T18" fmla="*/ 95 w 97"/>
                <a:gd name="T19" fmla="*/ 7 h 97"/>
                <a:gd name="T20" fmla="*/ 94 w 97"/>
                <a:gd name="T21"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94" y="2"/>
                  </a:moveTo>
                  <a:cubicBezTo>
                    <a:pt x="92" y="0"/>
                    <a:pt x="90" y="1"/>
                    <a:pt x="89" y="3"/>
                  </a:cubicBezTo>
                  <a:cubicBezTo>
                    <a:pt x="29" y="87"/>
                    <a:pt x="29" y="87"/>
                    <a:pt x="29" y="87"/>
                  </a:cubicBezTo>
                  <a:cubicBezTo>
                    <a:pt x="7" y="64"/>
                    <a:pt x="7" y="64"/>
                    <a:pt x="7" y="64"/>
                  </a:cubicBezTo>
                  <a:cubicBezTo>
                    <a:pt x="5" y="63"/>
                    <a:pt x="3" y="63"/>
                    <a:pt x="1" y="64"/>
                  </a:cubicBezTo>
                  <a:cubicBezTo>
                    <a:pt x="0" y="66"/>
                    <a:pt x="0" y="68"/>
                    <a:pt x="1" y="70"/>
                  </a:cubicBezTo>
                  <a:cubicBezTo>
                    <a:pt x="27" y="96"/>
                    <a:pt x="27" y="96"/>
                    <a:pt x="27" y="96"/>
                  </a:cubicBezTo>
                  <a:cubicBezTo>
                    <a:pt x="28" y="97"/>
                    <a:pt x="29" y="97"/>
                    <a:pt x="30" y="97"/>
                  </a:cubicBezTo>
                  <a:cubicBezTo>
                    <a:pt x="31" y="97"/>
                    <a:pt x="33" y="96"/>
                    <a:pt x="33" y="95"/>
                  </a:cubicBezTo>
                  <a:cubicBezTo>
                    <a:pt x="95" y="7"/>
                    <a:pt x="95" y="7"/>
                    <a:pt x="95" y="7"/>
                  </a:cubicBezTo>
                  <a:cubicBezTo>
                    <a:pt x="97" y="5"/>
                    <a:pt x="96" y="3"/>
                    <a:pt x="94" y="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050"/>
            </a:p>
          </p:txBody>
        </p:sp>
      </p:grpSp>
      <p:sp>
        <p:nvSpPr>
          <p:cNvPr id="42" name="Content Placeholder 2">
            <a:extLst>
              <a:ext uri="{FF2B5EF4-FFF2-40B4-BE49-F238E27FC236}">
                <a16:creationId xmlns:a16="http://schemas.microsoft.com/office/drawing/2014/main" id="{A4422330-6C09-8735-E446-C06BB3BA2869}"/>
              </a:ext>
            </a:extLst>
          </p:cNvPr>
          <p:cNvSpPr txBox="1">
            <a:spLocks/>
          </p:cNvSpPr>
          <p:nvPr/>
        </p:nvSpPr>
        <p:spPr>
          <a:xfrm>
            <a:off x="6719196" y="3611327"/>
            <a:ext cx="1640659" cy="941720"/>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200">
                <a:solidFill>
                  <a:srgbClr val="002060"/>
                </a:solidFill>
                <a:latin typeface="Georgia"/>
                <a:cs typeface="Segoe UI"/>
              </a:rPr>
              <a:t>Potential alienation of core customers loyal to core designs</a:t>
            </a:r>
            <a:endParaRPr lang="en-US" sz="1200">
              <a:solidFill>
                <a:srgbClr val="002060"/>
              </a:solidFill>
              <a:latin typeface="Georgia"/>
            </a:endParaRPr>
          </a:p>
        </p:txBody>
      </p:sp>
      <p:cxnSp>
        <p:nvCxnSpPr>
          <p:cNvPr id="49" name="Straight Connector 48">
            <a:extLst>
              <a:ext uri="{FF2B5EF4-FFF2-40B4-BE49-F238E27FC236}">
                <a16:creationId xmlns:a16="http://schemas.microsoft.com/office/drawing/2014/main" id="{1E3FBF3A-BD48-BA5A-7614-60A95221E885}"/>
              </a:ext>
            </a:extLst>
          </p:cNvPr>
          <p:cNvCxnSpPr>
            <a:cxnSpLocks/>
          </p:cNvCxnSpPr>
          <p:nvPr/>
        </p:nvCxnSpPr>
        <p:spPr>
          <a:xfrm>
            <a:off x="2557463" y="1993107"/>
            <a:ext cx="0" cy="607219"/>
          </a:xfrm>
          <a:prstGeom prst="line">
            <a:avLst/>
          </a:prstGeom>
          <a:ln w="12700">
            <a:solidFill>
              <a:schemeClr val="tx1"/>
            </a:solidFill>
            <a:headEnd type="arrow" w="lg" len="lg"/>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91EEAE8-5CD7-BDE9-33B3-C09139FBA821}"/>
              </a:ext>
            </a:extLst>
          </p:cNvPr>
          <p:cNvCxnSpPr>
            <a:cxnSpLocks/>
          </p:cNvCxnSpPr>
          <p:nvPr/>
        </p:nvCxnSpPr>
        <p:spPr>
          <a:xfrm flipV="1">
            <a:off x="6600825" y="2983830"/>
            <a:ext cx="0" cy="605191"/>
          </a:xfrm>
          <a:prstGeom prst="line">
            <a:avLst/>
          </a:prstGeom>
          <a:ln w="12700">
            <a:solidFill>
              <a:schemeClr val="tx1"/>
            </a:solidFill>
            <a:headEnd type="arrow"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F905CC-5950-933A-ECBC-D2235C0AD622}"/>
              </a:ext>
            </a:extLst>
          </p:cNvPr>
          <p:cNvSpPr txBox="1"/>
          <p:nvPr/>
        </p:nvSpPr>
        <p:spPr>
          <a:xfrm>
            <a:off x="2897257" y="2032552"/>
            <a:ext cx="57895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2060"/>
                </a:solidFill>
                <a:latin typeface="Georgia"/>
              </a:rPr>
              <a:t>Recommendation : </a:t>
            </a:r>
            <a:r>
              <a:rPr lang="en-US" sz="1200">
                <a:solidFill>
                  <a:srgbClr val="002060"/>
                </a:solidFill>
                <a:latin typeface="Georgia"/>
              </a:rPr>
              <a:t>A hybrid model where data informs creative decisions could have been a more balanced approach.</a:t>
            </a:r>
            <a:endParaRPr lang="en-US" sz="1200" b="1">
              <a:solidFill>
                <a:srgbClr val="002060"/>
              </a:solidFill>
              <a:latin typeface="Georgia"/>
            </a:endParaRPr>
          </a:p>
        </p:txBody>
      </p:sp>
      <p:sp>
        <p:nvSpPr>
          <p:cNvPr id="10" name="TextBox 9">
            <a:extLst>
              <a:ext uri="{FF2B5EF4-FFF2-40B4-BE49-F238E27FC236}">
                <a16:creationId xmlns:a16="http://schemas.microsoft.com/office/drawing/2014/main" id="{B3BFB00B-8EB0-DE4E-2493-66444EF8F1CD}"/>
              </a:ext>
            </a:extLst>
          </p:cNvPr>
          <p:cNvSpPr txBox="1"/>
          <p:nvPr/>
        </p:nvSpPr>
        <p:spPr>
          <a:xfrm>
            <a:off x="685800" y="3081130"/>
            <a:ext cx="573984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2060"/>
                </a:solidFill>
                <a:latin typeface="Georgia"/>
              </a:rPr>
              <a:t>completely sidelining human creativity might not be the best approach</a:t>
            </a:r>
          </a:p>
        </p:txBody>
      </p:sp>
      <p:pic>
        <p:nvPicPr>
          <p:cNvPr id="11" name="Graphic 10">
            <a:extLst>
              <a:ext uri="{FF2B5EF4-FFF2-40B4-BE49-F238E27FC236}">
                <a16:creationId xmlns:a16="http://schemas.microsoft.com/office/drawing/2014/main" id="{1969A523-70E5-1D4E-EFC6-11173EC497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6157"/>
            <a:ext cx="1877251" cy="407343"/>
          </a:xfrm>
          <a:prstGeom prst="rect">
            <a:avLst/>
          </a:prstGeom>
        </p:spPr>
      </p:pic>
    </p:spTree>
    <p:extLst>
      <p:ext uri="{BB962C8B-B14F-4D97-AF65-F5344CB8AC3E}">
        <p14:creationId xmlns:p14="http://schemas.microsoft.com/office/powerpoint/2010/main" val="4245408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ectangle: Rounded Corners 169">
            <a:extLst>
              <a:ext uri="{FF2B5EF4-FFF2-40B4-BE49-F238E27FC236}">
                <a16:creationId xmlns:a16="http://schemas.microsoft.com/office/drawing/2014/main" id="{DBA14AF2-2DD0-4190-AA28-E4A0385039E4}"/>
              </a:ext>
            </a:extLst>
          </p:cNvPr>
          <p:cNvSpPr/>
          <p:nvPr/>
        </p:nvSpPr>
        <p:spPr>
          <a:xfrm>
            <a:off x="2583402" y="1133749"/>
            <a:ext cx="3720025" cy="3772661"/>
          </a:xfrm>
          <a:prstGeom prst="roundRect">
            <a:avLst>
              <a:gd name="adj" fmla="val 574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Georgia"/>
              <a:cs typeface="Times New Roman" panose="02020603050405020304" pitchFamily="18" charset="0"/>
            </a:endParaRPr>
          </a:p>
        </p:txBody>
      </p:sp>
      <p:sp>
        <p:nvSpPr>
          <p:cNvPr id="3" name="Rectangle: Rounded Corners 2">
            <a:extLst>
              <a:ext uri="{FF2B5EF4-FFF2-40B4-BE49-F238E27FC236}">
                <a16:creationId xmlns:a16="http://schemas.microsoft.com/office/drawing/2014/main" id="{E26004D6-ADB1-4A15-8ADB-E16E3AA4FE54}"/>
              </a:ext>
            </a:extLst>
          </p:cNvPr>
          <p:cNvSpPr/>
          <p:nvPr/>
        </p:nvSpPr>
        <p:spPr>
          <a:xfrm>
            <a:off x="2849369" y="1816318"/>
            <a:ext cx="3185001" cy="2407521"/>
          </a:xfrm>
          <a:prstGeom prst="roundRect">
            <a:avLst>
              <a:gd name="adj" fmla="val 7404"/>
            </a:avLst>
          </a:prstGeom>
          <a:solidFill>
            <a:schemeClr val="bg1"/>
          </a:solidFill>
          <a:ln w="34925" cap="rnd">
            <a:solidFill>
              <a:srgbClr val="56174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28600" indent="-228600" algn="ctr">
              <a:buChar char="•"/>
            </a:pPr>
            <a:endParaRPr lang="en-ID" sz="1050">
              <a:latin typeface="Georgia"/>
              <a:cs typeface="Times New Roman" panose="02020603050405020304" pitchFamily="18" charset="0"/>
            </a:endParaRPr>
          </a:p>
        </p:txBody>
      </p:sp>
      <p:sp>
        <p:nvSpPr>
          <p:cNvPr id="2" name="Title 1">
            <a:extLst>
              <a:ext uri="{FF2B5EF4-FFF2-40B4-BE49-F238E27FC236}">
                <a16:creationId xmlns:a16="http://schemas.microsoft.com/office/drawing/2014/main" id="{B3149A39-E838-4686-9591-5E51B9C57ACD}"/>
              </a:ext>
            </a:extLst>
          </p:cNvPr>
          <p:cNvSpPr>
            <a:spLocks noGrp="1"/>
          </p:cNvSpPr>
          <p:nvPr>
            <p:ph type="title"/>
          </p:nvPr>
        </p:nvSpPr>
        <p:spPr>
          <a:xfrm>
            <a:off x="302777" y="146988"/>
            <a:ext cx="8538445" cy="519689"/>
          </a:xfrm>
        </p:spPr>
        <p:txBody>
          <a:bodyPr spcFirstLastPara="1" wrap="square" lIns="0" tIns="0" rIns="0" bIns="0" anchor="t" anchorCtr="0">
            <a:noAutofit/>
          </a:bodyPr>
          <a:lstStyle/>
          <a:p>
            <a:pPr algn="ctr">
              <a:lnSpc>
                <a:spcPct val="100000"/>
              </a:lnSpc>
            </a:pPr>
            <a:r>
              <a:rPr lang="en-ID" sz="2400" b="1" dirty="0">
                <a:solidFill>
                  <a:srgbClr val="002060"/>
                </a:solidFill>
                <a:latin typeface="Georgia"/>
                <a:cs typeface="Times New Roman"/>
              </a:rPr>
              <a:t>Analysis Approach</a:t>
            </a:r>
          </a:p>
        </p:txBody>
      </p:sp>
      <p:grpSp>
        <p:nvGrpSpPr>
          <p:cNvPr id="16" name="Group 15">
            <a:extLst>
              <a:ext uri="{FF2B5EF4-FFF2-40B4-BE49-F238E27FC236}">
                <a16:creationId xmlns:a16="http://schemas.microsoft.com/office/drawing/2014/main" id="{1656D6CF-2DAC-4AAD-8592-F87D705F29FB}"/>
              </a:ext>
            </a:extLst>
          </p:cNvPr>
          <p:cNvGrpSpPr/>
          <p:nvPr/>
        </p:nvGrpSpPr>
        <p:grpSpPr>
          <a:xfrm>
            <a:off x="278606" y="3084960"/>
            <a:ext cx="1883600" cy="594000"/>
            <a:chOff x="371474" y="4721699"/>
            <a:chExt cx="2511467" cy="792000"/>
          </a:xfrm>
        </p:grpSpPr>
        <p:sp>
          <p:nvSpPr>
            <p:cNvPr id="443" name="Rectangle: Rounded Corners 442">
              <a:extLst>
                <a:ext uri="{FF2B5EF4-FFF2-40B4-BE49-F238E27FC236}">
                  <a16:creationId xmlns:a16="http://schemas.microsoft.com/office/drawing/2014/main" id="{89597DA9-3808-49F2-9FAC-101D9EEF624D}"/>
                </a:ext>
              </a:extLst>
            </p:cNvPr>
            <p:cNvSpPr/>
            <p:nvPr/>
          </p:nvSpPr>
          <p:spPr>
            <a:xfrm>
              <a:off x="371474" y="4721699"/>
              <a:ext cx="2511467" cy="792000"/>
            </a:xfrm>
            <a:prstGeom prst="roundRect">
              <a:avLst>
                <a:gd name="adj" fmla="val 15536"/>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Georgia"/>
                <a:cs typeface="Times New Roman" panose="02020603050405020304" pitchFamily="18" charset="0"/>
              </a:endParaRPr>
            </a:p>
          </p:txBody>
        </p:sp>
        <p:sp>
          <p:nvSpPr>
            <p:cNvPr id="444" name="TextBox 443">
              <a:extLst>
                <a:ext uri="{FF2B5EF4-FFF2-40B4-BE49-F238E27FC236}">
                  <a16:creationId xmlns:a16="http://schemas.microsoft.com/office/drawing/2014/main" id="{A2BE3511-9861-4AAD-BE59-F2AC0B895578}"/>
                </a:ext>
              </a:extLst>
            </p:cNvPr>
            <p:cNvSpPr txBox="1"/>
            <p:nvPr/>
          </p:nvSpPr>
          <p:spPr>
            <a:xfrm flipH="1">
              <a:off x="664778" y="4841616"/>
              <a:ext cx="1961243" cy="246221"/>
            </a:xfrm>
            <a:prstGeom prst="rect">
              <a:avLst/>
            </a:prstGeom>
            <a:noFill/>
          </p:spPr>
          <p:txBody>
            <a:bodyPr wrap="square" lIns="0" tIns="0" rIns="0" bIns="0" rtlCol="0" anchor="t">
              <a:spAutoFit/>
            </a:bodyPr>
            <a:lstStyle/>
            <a:p>
              <a:r>
                <a:rPr lang="en-US" sz="1200" b="1">
                  <a:solidFill>
                    <a:schemeClr val="bg1"/>
                  </a:solidFill>
                  <a:latin typeface="Georgia"/>
                  <a:cs typeface="Times New Roman"/>
                </a:rPr>
                <a:t>Competitor Data</a:t>
              </a:r>
              <a:endParaRPr lang="en-US" sz="1200">
                <a:latin typeface="Georgia"/>
              </a:endParaRPr>
            </a:p>
          </p:txBody>
        </p:sp>
      </p:grpSp>
      <p:grpSp>
        <p:nvGrpSpPr>
          <p:cNvPr id="17" name="Group 16">
            <a:extLst>
              <a:ext uri="{FF2B5EF4-FFF2-40B4-BE49-F238E27FC236}">
                <a16:creationId xmlns:a16="http://schemas.microsoft.com/office/drawing/2014/main" id="{5151B5DA-9D88-4C21-87C3-0707A9A9DBFD}"/>
              </a:ext>
            </a:extLst>
          </p:cNvPr>
          <p:cNvGrpSpPr/>
          <p:nvPr/>
        </p:nvGrpSpPr>
        <p:grpSpPr>
          <a:xfrm>
            <a:off x="278606" y="3712593"/>
            <a:ext cx="1883600" cy="594000"/>
            <a:chOff x="371474" y="5570590"/>
            <a:chExt cx="2511467" cy="792000"/>
          </a:xfrm>
        </p:grpSpPr>
        <p:sp>
          <p:nvSpPr>
            <p:cNvPr id="445" name="Rectangle: Rounded Corners 444">
              <a:extLst>
                <a:ext uri="{FF2B5EF4-FFF2-40B4-BE49-F238E27FC236}">
                  <a16:creationId xmlns:a16="http://schemas.microsoft.com/office/drawing/2014/main" id="{DDDDD07A-A891-4753-B414-6FF93B230505}"/>
                </a:ext>
              </a:extLst>
            </p:cNvPr>
            <p:cNvSpPr/>
            <p:nvPr/>
          </p:nvSpPr>
          <p:spPr>
            <a:xfrm>
              <a:off x="371474" y="5570590"/>
              <a:ext cx="2511467" cy="792000"/>
            </a:xfrm>
            <a:prstGeom prst="roundRect">
              <a:avLst>
                <a:gd name="adj" fmla="val 15536"/>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Georgia"/>
                <a:cs typeface="Times New Roman" panose="02020603050405020304" pitchFamily="18" charset="0"/>
              </a:endParaRPr>
            </a:p>
          </p:txBody>
        </p:sp>
        <p:sp>
          <p:nvSpPr>
            <p:cNvPr id="446" name="TextBox 445">
              <a:extLst>
                <a:ext uri="{FF2B5EF4-FFF2-40B4-BE49-F238E27FC236}">
                  <a16:creationId xmlns:a16="http://schemas.microsoft.com/office/drawing/2014/main" id="{E4B709CE-2341-405C-9306-F68639C70D32}"/>
                </a:ext>
              </a:extLst>
            </p:cNvPr>
            <p:cNvSpPr txBox="1"/>
            <p:nvPr/>
          </p:nvSpPr>
          <p:spPr>
            <a:xfrm flipH="1">
              <a:off x="738861" y="5722259"/>
              <a:ext cx="1474410" cy="246221"/>
            </a:xfrm>
            <a:prstGeom prst="rect">
              <a:avLst/>
            </a:prstGeom>
            <a:noFill/>
          </p:spPr>
          <p:txBody>
            <a:bodyPr wrap="square" lIns="0" tIns="0" rIns="0" bIns="0" rtlCol="0" anchor="t">
              <a:spAutoFit/>
            </a:bodyPr>
            <a:lstStyle/>
            <a:p>
              <a:r>
                <a:rPr lang="en-US" sz="1200" b="1">
                  <a:solidFill>
                    <a:schemeClr val="bg1"/>
                  </a:solidFill>
                  <a:latin typeface="Georgia"/>
                  <a:cs typeface="Times New Roman" panose="02020603050405020304" pitchFamily="18" charset="0"/>
                </a:rPr>
                <a:t>Social Media</a:t>
              </a:r>
              <a:endParaRPr lang="en-US" sz="1200">
                <a:latin typeface="Georgia"/>
                <a:cs typeface="Times New Roman" panose="02020603050405020304" pitchFamily="18" charset="0"/>
              </a:endParaRPr>
            </a:p>
          </p:txBody>
        </p:sp>
      </p:grpSp>
      <p:grpSp>
        <p:nvGrpSpPr>
          <p:cNvPr id="15" name="Group 14">
            <a:extLst>
              <a:ext uri="{FF2B5EF4-FFF2-40B4-BE49-F238E27FC236}">
                <a16:creationId xmlns:a16="http://schemas.microsoft.com/office/drawing/2014/main" id="{3A62C986-95E0-4461-A258-6667945363D5}"/>
              </a:ext>
            </a:extLst>
          </p:cNvPr>
          <p:cNvGrpSpPr/>
          <p:nvPr/>
        </p:nvGrpSpPr>
        <p:grpSpPr>
          <a:xfrm>
            <a:off x="268847" y="2458315"/>
            <a:ext cx="1883600" cy="594000"/>
            <a:chOff x="371474" y="3872808"/>
            <a:chExt cx="2511467" cy="792000"/>
          </a:xfrm>
        </p:grpSpPr>
        <p:sp>
          <p:nvSpPr>
            <p:cNvPr id="441" name="Rectangle: Rounded Corners 440">
              <a:extLst>
                <a:ext uri="{FF2B5EF4-FFF2-40B4-BE49-F238E27FC236}">
                  <a16:creationId xmlns:a16="http://schemas.microsoft.com/office/drawing/2014/main" id="{8F803352-2AE4-444D-B8E6-449D38B26FCB}"/>
                </a:ext>
              </a:extLst>
            </p:cNvPr>
            <p:cNvSpPr/>
            <p:nvPr/>
          </p:nvSpPr>
          <p:spPr>
            <a:xfrm>
              <a:off x="371474" y="3872808"/>
              <a:ext cx="2511467" cy="792000"/>
            </a:xfrm>
            <a:prstGeom prst="roundRect">
              <a:avLst>
                <a:gd name="adj" fmla="val 15536"/>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Georgia"/>
                <a:cs typeface="Times New Roman" panose="02020603050405020304" pitchFamily="18" charset="0"/>
              </a:endParaRPr>
            </a:p>
          </p:txBody>
        </p:sp>
        <p:sp>
          <p:nvSpPr>
            <p:cNvPr id="442" name="TextBox 441">
              <a:extLst>
                <a:ext uri="{FF2B5EF4-FFF2-40B4-BE49-F238E27FC236}">
                  <a16:creationId xmlns:a16="http://schemas.microsoft.com/office/drawing/2014/main" id="{0A50A40A-A9B2-4E50-B62E-7AC550F3054D}"/>
                </a:ext>
              </a:extLst>
            </p:cNvPr>
            <p:cNvSpPr txBox="1"/>
            <p:nvPr/>
          </p:nvSpPr>
          <p:spPr>
            <a:xfrm flipH="1">
              <a:off x="621171" y="3968431"/>
              <a:ext cx="2088243" cy="492443"/>
            </a:xfrm>
            <a:prstGeom prst="rect">
              <a:avLst/>
            </a:prstGeom>
            <a:noFill/>
          </p:spPr>
          <p:txBody>
            <a:bodyPr wrap="square" lIns="0" tIns="0" rIns="0" bIns="0" rtlCol="0" anchor="t">
              <a:spAutoFit/>
            </a:bodyPr>
            <a:lstStyle/>
            <a:p>
              <a:r>
                <a:rPr lang="en-US" sz="1200" b="1">
                  <a:solidFill>
                    <a:schemeClr val="bg1"/>
                  </a:solidFill>
                  <a:latin typeface="Georgia"/>
                  <a:cs typeface="Times New Roman" panose="02020603050405020304" pitchFamily="18" charset="0"/>
                </a:rPr>
                <a:t>Customer Reviews and Feedback</a:t>
              </a:r>
            </a:p>
          </p:txBody>
        </p:sp>
      </p:grpSp>
      <p:grpSp>
        <p:nvGrpSpPr>
          <p:cNvPr id="13" name="Group 12">
            <a:extLst>
              <a:ext uri="{FF2B5EF4-FFF2-40B4-BE49-F238E27FC236}">
                <a16:creationId xmlns:a16="http://schemas.microsoft.com/office/drawing/2014/main" id="{C97A2271-2178-48DF-9EB4-1CE6869E54C4}"/>
              </a:ext>
            </a:extLst>
          </p:cNvPr>
          <p:cNvGrpSpPr/>
          <p:nvPr/>
        </p:nvGrpSpPr>
        <p:grpSpPr>
          <a:xfrm>
            <a:off x="250177" y="1221575"/>
            <a:ext cx="1883600" cy="594000"/>
            <a:chOff x="371474" y="2175026"/>
            <a:chExt cx="2511467" cy="792000"/>
          </a:xfrm>
        </p:grpSpPr>
        <p:sp>
          <p:nvSpPr>
            <p:cNvPr id="425" name="Rectangle: Rounded Corners 424">
              <a:extLst>
                <a:ext uri="{FF2B5EF4-FFF2-40B4-BE49-F238E27FC236}">
                  <a16:creationId xmlns:a16="http://schemas.microsoft.com/office/drawing/2014/main" id="{9E009132-D443-4947-BB28-ED84F9A6E9CE}"/>
                </a:ext>
              </a:extLst>
            </p:cNvPr>
            <p:cNvSpPr/>
            <p:nvPr/>
          </p:nvSpPr>
          <p:spPr>
            <a:xfrm>
              <a:off x="371474" y="2175026"/>
              <a:ext cx="2511467" cy="792000"/>
            </a:xfrm>
            <a:prstGeom prst="roundRect">
              <a:avLst>
                <a:gd name="adj" fmla="val 15536"/>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Georgia"/>
                <a:cs typeface="Times New Roman" panose="02020603050405020304" pitchFamily="18" charset="0"/>
              </a:endParaRPr>
            </a:p>
          </p:txBody>
        </p:sp>
        <p:sp>
          <p:nvSpPr>
            <p:cNvPr id="426" name="TextBox 425">
              <a:extLst>
                <a:ext uri="{FF2B5EF4-FFF2-40B4-BE49-F238E27FC236}">
                  <a16:creationId xmlns:a16="http://schemas.microsoft.com/office/drawing/2014/main" id="{9F082EA8-2151-40F0-9F22-6B206C48C14A}"/>
                </a:ext>
              </a:extLst>
            </p:cNvPr>
            <p:cNvSpPr txBox="1"/>
            <p:nvPr/>
          </p:nvSpPr>
          <p:spPr>
            <a:xfrm flipH="1">
              <a:off x="612039" y="2383366"/>
              <a:ext cx="2027198" cy="246221"/>
            </a:xfrm>
            <a:prstGeom prst="rect">
              <a:avLst/>
            </a:prstGeom>
            <a:noFill/>
          </p:spPr>
          <p:txBody>
            <a:bodyPr wrap="square" lIns="0" tIns="0" rIns="0" bIns="0" rtlCol="0" anchor="t">
              <a:spAutoFit/>
            </a:bodyPr>
            <a:lstStyle/>
            <a:p>
              <a:r>
                <a:rPr lang="en-US" sz="1200" b="1" dirty="0">
                  <a:solidFill>
                    <a:schemeClr val="bg1"/>
                  </a:solidFill>
                  <a:latin typeface="Georgia"/>
                  <a:cs typeface="Times New Roman"/>
                </a:rPr>
                <a:t>Company Websites</a:t>
              </a:r>
              <a:endParaRPr lang="en-US" sz="1200" b="1" dirty="0">
                <a:latin typeface="Georgia"/>
                <a:cs typeface="Times New Roman" panose="02020603050405020304" pitchFamily="18" charset="0"/>
              </a:endParaRPr>
            </a:p>
          </p:txBody>
        </p:sp>
      </p:grpSp>
      <p:grpSp>
        <p:nvGrpSpPr>
          <p:cNvPr id="12" name="Group 11">
            <a:extLst>
              <a:ext uri="{FF2B5EF4-FFF2-40B4-BE49-F238E27FC236}">
                <a16:creationId xmlns:a16="http://schemas.microsoft.com/office/drawing/2014/main" id="{650EE779-2472-4F48-AFA3-074DDF12F39D}"/>
              </a:ext>
            </a:extLst>
          </p:cNvPr>
          <p:cNvGrpSpPr/>
          <p:nvPr/>
        </p:nvGrpSpPr>
        <p:grpSpPr>
          <a:xfrm>
            <a:off x="268847" y="1842875"/>
            <a:ext cx="1883600" cy="594000"/>
            <a:chOff x="371474" y="3023917"/>
            <a:chExt cx="2511467" cy="792000"/>
          </a:xfrm>
        </p:grpSpPr>
        <p:sp>
          <p:nvSpPr>
            <p:cNvPr id="439" name="Rectangle: Rounded Corners 438">
              <a:extLst>
                <a:ext uri="{FF2B5EF4-FFF2-40B4-BE49-F238E27FC236}">
                  <a16:creationId xmlns:a16="http://schemas.microsoft.com/office/drawing/2014/main" id="{F64DC27B-E57E-4DB6-87AD-509A940956D9}"/>
                </a:ext>
              </a:extLst>
            </p:cNvPr>
            <p:cNvSpPr/>
            <p:nvPr/>
          </p:nvSpPr>
          <p:spPr>
            <a:xfrm>
              <a:off x="371474" y="3023917"/>
              <a:ext cx="2511467" cy="792000"/>
            </a:xfrm>
            <a:prstGeom prst="roundRect">
              <a:avLst>
                <a:gd name="adj" fmla="val 15536"/>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Georgia"/>
                <a:cs typeface="Times New Roman" panose="02020603050405020304" pitchFamily="18" charset="0"/>
              </a:endParaRPr>
            </a:p>
          </p:txBody>
        </p:sp>
        <p:sp>
          <p:nvSpPr>
            <p:cNvPr id="440" name="TextBox 439">
              <a:extLst>
                <a:ext uri="{FF2B5EF4-FFF2-40B4-BE49-F238E27FC236}">
                  <a16:creationId xmlns:a16="http://schemas.microsoft.com/office/drawing/2014/main" id="{5254FF32-4E33-43AE-9E54-D0FC29AFCDD2}"/>
                </a:ext>
              </a:extLst>
            </p:cNvPr>
            <p:cNvSpPr txBox="1"/>
            <p:nvPr/>
          </p:nvSpPr>
          <p:spPr>
            <a:xfrm flipH="1">
              <a:off x="622443" y="3112085"/>
              <a:ext cx="1961243" cy="492443"/>
            </a:xfrm>
            <a:prstGeom prst="rect">
              <a:avLst/>
            </a:prstGeom>
            <a:noFill/>
          </p:spPr>
          <p:txBody>
            <a:bodyPr wrap="square" lIns="0" tIns="0" rIns="0" bIns="0" rtlCol="0" anchor="t">
              <a:spAutoFit/>
            </a:bodyPr>
            <a:lstStyle/>
            <a:p>
              <a:r>
                <a:rPr lang="en-US" sz="1200" b="1">
                  <a:solidFill>
                    <a:schemeClr val="bg1"/>
                  </a:solidFill>
                  <a:latin typeface="Georgia"/>
                  <a:cs typeface="Times New Roman"/>
                </a:rPr>
                <a:t>Consumer </a:t>
              </a:r>
              <a:r>
                <a:rPr lang="en-US" sz="1200" b="1" err="1">
                  <a:solidFill>
                    <a:schemeClr val="bg1"/>
                  </a:solidFill>
                  <a:latin typeface="Georgia"/>
                  <a:cs typeface="Times New Roman"/>
                </a:rPr>
                <a:t>Behaviour</a:t>
              </a:r>
              <a:r>
                <a:rPr lang="en-US" sz="1200" b="1">
                  <a:solidFill>
                    <a:schemeClr val="bg1"/>
                  </a:solidFill>
                  <a:latin typeface="Georgia"/>
                  <a:cs typeface="Times New Roman"/>
                </a:rPr>
                <a:t> Data</a:t>
              </a:r>
            </a:p>
          </p:txBody>
        </p:sp>
      </p:grpSp>
      <p:grpSp>
        <p:nvGrpSpPr>
          <p:cNvPr id="566" name="Group 565">
            <a:extLst>
              <a:ext uri="{FF2B5EF4-FFF2-40B4-BE49-F238E27FC236}">
                <a16:creationId xmlns:a16="http://schemas.microsoft.com/office/drawing/2014/main" id="{B44C10A1-8B98-42DC-B80A-9D843EAFB86F}"/>
              </a:ext>
            </a:extLst>
          </p:cNvPr>
          <p:cNvGrpSpPr/>
          <p:nvPr/>
        </p:nvGrpSpPr>
        <p:grpSpPr>
          <a:xfrm>
            <a:off x="6301743" y="3559314"/>
            <a:ext cx="258367" cy="204789"/>
            <a:chOff x="9169401" y="3311526"/>
            <a:chExt cx="344488" cy="273051"/>
          </a:xfrm>
        </p:grpSpPr>
        <p:sp>
          <p:nvSpPr>
            <p:cNvPr id="567" name="Freeform 150">
              <a:extLst>
                <a:ext uri="{FF2B5EF4-FFF2-40B4-BE49-F238E27FC236}">
                  <a16:creationId xmlns:a16="http://schemas.microsoft.com/office/drawing/2014/main" id="{FE1248F3-494F-4E41-AA19-FE758A1A95DF}"/>
                </a:ext>
              </a:extLst>
            </p:cNvPr>
            <p:cNvSpPr>
              <a:spLocks/>
            </p:cNvSpPr>
            <p:nvPr/>
          </p:nvSpPr>
          <p:spPr bwMode="auto">
            <a:xfrm>
              <a:off x="9169401" y="3357564"/>
              <a:ext cx="187325" cy="227013"/>
            </a:xfrm>
            <a:custGeom>
              <a:avLst/>
              <a:gdLst>
                <a:gd name="T0" fmla="*/ 50 w 50"/>
                <a:gd name="T1" fmla="*/ 60 h 60"/>
                <a:gd name="T2" fmla="*/ 20 w 50"/>
                <a:gd name="T3" fmla="*/ 60 h 60"/>
                <a:gd name="T4" fmla="*/ 0 w 50"/>
                <a:gd name="T5" fmla="*/ 40 h 60"/>
                <a:gd name="T6" fmla="*/ 0 w 50"/>
                <a:gd name="T7" fmla="*/ 27 h 60"/>
                <a:gd name="T8" fmla="*/ 24 w 50"/>
                <a:gd name="T9" fmla="*/ 0 h 60"/>
                <a:gd name="T10" fmla="*/ 36 w 50"/>
                <a:gd name="T11" fmla="*/ 0 h 60"/>
                <a:gd name="T12" fmla="*/ 44 w 50"/>
                <a:gd name="T13" fmla="*/ 6 h 60"/>
                <a:gd name="T14" fmla="*/ 44 w 50"/>
                <a:gd name="T15" fmla="*/ 8 h 60"/>
                <a:gd name="T16" fmla="*/ 36 w 50"/>
                <a:gd name="T17" fmla="*/ 14 h 60"/>
                <a:gd name="T18" fmla="*/ 28 w 50"/>
                <a:gd name="T19" fmla="*/ 14 h 60"/>
                <a:gd name="T20" fmla="*/ 16 w 50"/>
                <a:gd name="T2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60">
                  <a:moveTo>
                    <a:pt x="50" y="60"/>
                  </a:moveTo>
                  <a:cubicBezTo>
                    <a:pt x="20" y="60"/>
                    <a:pt x="20" y="60"/>
                    <a:pt x="20" y="60"/>
                  </a:cubicBezTo>
                  <a:cubicBezTo>
                    <a:pt x="9" y="60"/>
                    <a:pt x="0" y="51"/>
                    <a:pt x="0" y="40"/>
                  </a:cubicBezTo>
                  <a:cubicBezTo>
                    <a:pt x="0" y="27"/>
                    <a:pt x="0" y="27"/>
                    <a:pt x="0" y="27"/>
                  </a:cubicBezTo>
                  <a:cubicBezTo>
                    <a:pt x="0" y="4"/>
                    <a:pt x="16" y="0"/>
                    <a:pt x="24" y="0"/>
                  </a:cubicBezTo>
                  <a:cubicBezTo>
                    <a:pt x="28" y="0"/>
                    <a:pt x="33" y="0"/>
                    <a:pt x="36" y="0"/>
                  </a:cubicBezTo>
                  <a:cubicBezTo>
                    <a:pt x="40" y="0"/>
                    <a:pt x="44" y="2"/>
                    <a:pt x="44" y="6"/>
                  </a:cubicBezTo>
                  <a:cubicBezTo>
                    <a:pt x="44" y="8"/>
                    <a:pt x="44" y="8"/>
                    <a:pt x="44" y="8"/>
                  </a:cubicBezTo>
                  <a:cubicBezTo>
                    <a:pt x="44" y="12"/>
                    <a:pt x="40" y="14"/>
                    <a:pt x="36" y="14"/>
                  </a:cubicBezTo>
                  <a:cubicBezTo>
                    <a:pt x="28" y="14"/>
                    <a:pt x="28" y="14"/>
                    <a:pt x="28" y="14"/>
                  </a:cubicBezTo>
                  <a:cubicBezTo>
                    <a:pt x="28" y="14"/>
                    <a:pt x="24" y="28"/>
                    <a:pt x="16" y="28"/>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latin typeface="Georgia"/>
                <a:cs typeface="Times New Roman" panose="02020603050405020304" pitchFamily="18" charset="0"/>
              </a:endParaRPr>
            </a:p>
          </p:txBody>
        </p:sp>
        <p:sp>
          <p:nvSpPr>
            <p:cNvPr id="568" name="Freeform 151">
              <a:extLst>
                <a:ext uri="{FF2B5EF4-FFF2-40B4-BE49-F238E27FC236}">
                  <a16:creationId xmlns:a16="http://schemas.microsoft.com/office/drawing/2014/main" id="{709B7D70-7F4F-4B12-893B-71724A4EA9EC}"/>
                </a:ext>
              </a:extLst>
            </p:cNvPr>
            <p:cNvSpPr>
              <a:spLocks/>
            </p:cNvSpPr>
            <p:nvPr/>
          </p:nvSpPr>
          <p:spPr bwMode="auto">
            <a:xfrm>
              <a:off x="9318626" y="3494089"/>
              <a:ext cx="120650" cy="44450"/>
            </a:xfrm>
            <a:custGeom>
              <a:avLst/>
              <a:gdLst>
                <a:gd name="T0" fmla="*/ 0 w 32"/>
                <a:gd name="T1" fmla="*/ 0 h 12"/>
                <a:gd name="T2" fmla="*/ 26 w 32"/>
                <a:gd name="T3" fmla="*/ 0 h 12"/>
                <a:gd name="T4" fmla="*/ 32 w 32"/>
                <a:gd name="T5" fmla="*/ 6 h 12"/>
                <a:gd name="T6" fmla="*/ 26 w 32"/>
                <a:gd name="T7" fmla="*/ 12 h 12"/>
                <a:gd name="T8" fmla="*/ 10 w 32"/>
                <a:gd name="T9" fmla="*/ 12 h 12"/>
              </a:gdLst>
              <a:ahLst/>
              <a:cxnLst>
                <a:cxn ang="0">
                  <a:pos x="T0" y="T1"/>
                </a:cxn>
                <a:cxn ang="0">
                  <a:pos x="T2" y="T3"/>
                </a:cxn>
                <a:cxn ang="0">
                  <a:pos x="T4" y="T5"/>
                </a:cxn>
                <a:cxn ang="0">
                  <a:pos x="T6" y="T7"/>
                </a:cxn>
                <a:cxn ang="0">
                  <a:pos x="T8" y="T9"/>
                </a:cxn>
              </a:cxnLst>
              <a:rect l="0" t="0" r="r" b="b"/>
              <a:pathLst>
                <a:path w="32" h="12">
                  <a:moveTo>
                    <a:pt x="0" y="0"/>
                  </a:moveTo>
                  <a:cubicBezTo>
                    <a:pt x="26" y="0"/>
                    <a:pt x="26" y="0"/>
                    <a:pt x="26" y="0"/>
                  </a:cubicBezTo>
                  <a:cubicBezTo>
                    <a:pt x="29" y="0"/>
                    <a:pt x="32" y="3"/>
                    <a:pt x="32" y="6"/>
                  </a:cubicBezTo>
                  <a:cubicBezTo>
                    <a:pt x="32" y="9"/>
                    <a:pt x="29" y="12"/>
                    <a:pt x="26" y="12"/>
                  </a:cubicBezTo>
                  <a:cubicBezTo>
                    <a:pt x="10" y="12"/>
                    <a:pt x="10" y="12"/>
                    <a:pt x="10" y="12"/>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latin typeface="Georgia"/>
                <a:cs typeface="Times New Roman" panose="02020603050405020304" pitchFamily="18" charset="0"/>
              </a:endParaRPr>
            </a:p>
          </p:txBody>
        </p:sp>
        <p:sp>
          <p:nvSpPr>
            <p:cNvPr id="569" name="Freeform 152">
              <a:extLst>
                <a:ext uri="{FF2B5EF4-FFF2-40B4-BE49-F238E27FC236}">
                  <a16:creationId xmlns:a16="http://schemas.microsoft.com/office/drawing/2014/main" id="{1E3758C6-3E68-405A-8034-1997830681DB}"/>
                </a:ext>
              </a:extLst>
            </p:cNvPr>
            <p:cNvSpPr>
              <a:spLocks/>
            </p:cNvSpPr>
            <p:nvPr/>
          </p:nvSpPr>
          <p:spPr bwMode="auto">
            <a:xfrm>
              <a:off x="9318626" y="3538539"/>
              <a:ext cx="60325" cy="46038"/>
            </a:xfrm>
            <a:custGeom>
              <a:avLst/>
              <a:gdLst>
                <a:gd name="T0" fmla="*/ 0 w 16"/>
                <a:gd name="T1" fmla="*/ 0 h 12"/>
                <a:gd name="T2" fmla="*/ 10 w 16"/>
                <a:gd name="T3" fmla="*/ 0 h 12"/>
                <a:gd name="T4" fmla="*/ 16 w 16"/>
                <a:gd name="T5" fmla="*/ 6 h 12"/>
                <a:gd name="T6" fmla="*/ 10 w 16"/>
                <a:gd name="T7" fmla="*/ 12 h 12"/>
                <a:gd name="T8" fmla="*/ 4 w 16"/>
                <a:gd name="T9" fmla="*/ 12 h 12"/>
              </a:gdLst>
              <a:ahLst/>
              <a:cxnLst>
                <a:cxn ang="0">
                  <a:pos x="T0" y="T1"/>
                </a:cxn>
                <a:cxn ang="0">
                  <a:pos x="T2" y="T3"/>
                </a:cxn>
                <a:cxn ang="0">
                  <a:pos x="T4" y="T5"/>
                </a:cxn>
                <a:cxn ang="0">
                  <a:pos x="T6" y="T7"/>
                </a:cxn>
                <a:cxn ang="0">
                  <a:pos x="T8" y="T9"/>
                </a:cxn>
              </a:cxnLst>
              <a:rect l="0" t="0" r="r" b="b"/>
              <a:pathLst>
                <a:path w="16" h="12">
                  <a:moveTo>
                    <a:pt x="0" y="0"/>
                  </a:moveTo>
                  <a:cubicBezTo>
                    <a:pt x="10" y="0"/>
                    <a:pt x="10" y="0"/>
                    <a:pt x="10" y="0"/>
                  </a:cubicBezTo>
                  <a:cubicBezTo>
                    <a:pt x="13" y="0"/>
                    <a:pt x="16" y="3"/>
                    <a:pt x="16" y="6"/>
                  </a:cubicBezTo>
                  <a:cubicBezTo>
                    <a:pt x="16" y="9"/>
                    <a:pt x="13" y="12"/>
                    <a:pt x="10" y="12"/>
                  </a:cubicBezTo>
                  <a:cubicBezTo>
                    <a:pt x="4" y="12"/>
                    <a:pt x="4" y="12"/>
                    <a:pt x="4" y="12"/>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latin typeface="Georgia"/>
                <a:cs typeface="Times New Roman" panose="02020603050405020304" pitchFamily="18" charset="0"/>
              </a:endParaRPr>
            </a:p>
          </p:txBody>
        </p:sp>
        <p:sp>
          <p:nvSpPr>
            <p:cNvPr id="570" name="Line 153">
              <a:extLst>
                <a:ext uri="{FF2B5EF4-FFF2-40B4-BE49-F238E27FC236}">
                  <a16:creationId xmlns:a16="http://schemas.microsoft.com/office/drawing/2014/main" id="{AE2566E9-06C0-49BE-92EC-1528B7029B9A}"/>
                </a:ext>
              </a:extLst>
            </p:cNvPr>
            <p:cNvSpPr>
              <a:spLocks noChangeShapeType="1"/>
            </p:cNvSpPr>
            <p:nvPr/>
          </p:nvSpPr>
          <p:spPr bwMode="auto">
            <a:xfrm flipH="1">
              <a:off x="9334501" y="3371851"/>
              <a:ext cx="179388" cy="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latin typeface="Georgia"/>
                <a:cs typeface="Times New Roman" panose="02020603050405020304" pitchFamily="18" charset="0"/>
              </a:endParaRPr>
            </a:p>
          </p:txBody>
        </p:sp>
        <p:sp>
          <p:nvSpPr>
            <p:cNvPr id="571" name="Freeform 154">
              <a:extLst>
                <a:ext uri="{FF2B5EF4-FFF2-40B4-BE49-F238E27FC236}">
                  <a16:creationId xmlns:a16="http://schemas.microsoft.com/office/drawing/2014/main" id="{3C4DD7A0-126E-442D-B631-55FB25D7162B}"/>
                </a:ext>
              </a:extLst>
            </p:cNvPr>
            <p:cNvSpPr>
              <a:spLocks/>
            </p:cNvSpPr>
            <p:nvPr/>
          </p:nvSpPr>
          <p:spPr bwMode="auto">
            <a:xfrm>
              <a:off x="9244013" y="3311526"/>
              <a:ext cx="269875" cy="182563"/>
            </a:xfrm>
            <a:custGeom>
              <a:avLst/>
              <a:gdLst>
                <a:gd name="T0" fmla="*/ 0 w 72"/>
                <a:gd name="T1" fmla="*/ 12 h 48"/>
                <a:gd name="T2" fmla="*/ 0 w 72"/>
                <a:gd name="T3" fmla="*/ 6 h 48"/>
                <a:gd name="T4" fmla="*/ 6 w 72"/>
                <a:gd name="T5" fmla="*/ 0 h 48"/>
                <a:gd name="T6" fmla="*/ 66 w 72"/>
                <a:gd name="T7" fmla="*/ 0 h 48"/>
                <a:gd name="T8" fmla="*/ 72 w 72"/>
                <a:gd name="T9" fmla="*/ 6 h 48"/>
                <a:gd name="T10" fmla="*/ 72 w 72"/>
                <a:gd name="T11" fmla="*/ 42 h 48"/>
                <a:gd name="T12" fmla="*/ 66 w 72"/>
                <a:gd name="T13" fmla="*/ 48 h 48"/>
                <a:gd name="T14" fmla="*/ 6 w 72"/>
                <a:gd name="T15" fmla="*/ 48 h 48"/>
                <a:gd name="T16" fmla="*/ 0 w 72"/>
                <a:gd name="T17" fmla="*/ 42 h 48"/>
                <a:gd name="T18" fmla="*/ 0 w 72"/>
                <a:gd name="T19" fmla="*/ 3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0" y="12"/>
                  </a:moveTo>
                  <a:cubicBezTo>
                    <a:pt x="0" y="6"/>
                    <a:pt x="0" y="6"/>
                    <a:pt x="0" y="6"/>
                  </a:cubicBezTo>
                  <a:cubicBezTo>
                    <a:pt x="0" y="3"/>
                    <a:pt x="3" y="0"/>
                    <a:pt x="6" y="0"/>
                  </a:cubicBezTo>
                  <a:cubicBezTo>
                    <a:pt x="66" y="0"/>
                    <a:pt x="66" y="0"/>
                    <a:pt x="66" y="0"/>
                  </a:cubicBezTo>
                  <a:cubicBezTo>
                    <a:pt x="69" y="0"/>
                    <a:pt x="72" y="3"/>
                    <a:pt x="72" y="6"/>
                  </a:cubicBezTo>
                  <a:cubicBezTo>
                    <a:pt x="72" y="42"/>
                    <a:pt x="72" y="42"/>
                    <a:pt x="72" y="42"/>
                  </a:cubicBezTo>
                  <a:cubicBezTo>
                    <a:pt x="72" y="45"/>
                    <a:pt x="69" y="48"/>
                    <a:pt x="66" y="48"/>
                  </a:cubicBezTo>
                  <a:cubicBezTo>
                    <a:pt x="6" y="48"/>
                    <a:pt x="6" y="48"/>
                    <a:pt x="6" y="48"/>
                  </a:cubicBezTo>
                  <a:cubicBezTo>
                    <a:pt x="3" y="48"/>
                    <a:pt x="0" y="45"/>
                    <a:pt x="0" y="42"/>
                  </a:cubicBezTo>
                  <a:cubicBezTo>
                    <a:pt x="0" y="39"/>
                    <a:pt x="0" y="39"/>
                    <a:pt x="0" y="39"/>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latin typeface="Georgia"/>
                <a:cs typeface="Times New Roman" panose="02020603050405020304" pitchFamily="18" charset="0"/>
              </a:endParaRPr>
            </a:p>
          </p:txBody>
        </p:sp>
        <p:sp>
          <p:nvSpPr>
            <p:cNvPr id="572" name="Line 155">
              <a:extLst>
                <a:ext uri="{FF2B5EF4-FFF2-40B4-BE49-F238E27FC236}">
                  <a16:creationId xmlns:a16="http://schemas.microsoft.com/office/drawing/2014/main" id="{EEE0AB63-B358-4B64-82B3-8AC1D6C4850D}"/>
                </a:ext>
              </a:extLst>
            </p:cNvPr>
            <p:cNvSpPr>
              <a:spLocks noChangeShapeType="1"/>
            </p:cNvSpPr>
            <p:nvPr/>
          </p:nvSpPr>
          <p:spPr bwMode="auto">
            <a:xfrm flipH="1">
              <a:off x="9439276" y="3402014"/>
              <a:ext cx="44450" cy="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latin typeface="Georgia"/>
                <a:cs typeface="Times New Roman" panose="02020603050405020304" pitchFamily="18" charset="0"/>
              </a:endParaRPr>
            </a:p>
          </p:txBody>
        </p:sp>
      </p:grpSp>
      <p:sp>
        <p:nvSpPr>
          <p:cNvPr id="4" name="TextBox 3">
            <a:extLst>
              <a:ext uri="{FF2B5EF4-FFF2-40B4-BE49-F238E27FC236}">
                <a16:creationId xmlns:a16="http://schemas.microsoft.com/office/drawing/2014/main" id="{655D4725-F4DF-883B-4943-6922E2A2B88A}"/>
              </a:ext>
            </a:extLst>
          </p:cNvPr>
          <p:cNvSpPr txBox="1"/>
          <p:nvPr/>
        </p:nvSpPr>
        <p:spPr>
          <a:xfrm>
            <a:off x="3180522" y="1470991"/>
            <a:ext cx="226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rgbClr val="002060"/>
                </a:solidFill>
                <a:latin typeface="Georgia"/>
                <a:cs typeface="Times New Roman"/>
              </a:rPr>
              <a:t>Analysis Techniques</a:t>
            </a:r>
          </a:p>
        </p:txBody>
      </p:sp>
      <p:sp>
        <p:nvSpPr>
          <p:cNvPr id="6" name="TextBox 5">
            <a:extLst>
              <a:ext uri="{FF2B5EF4-FFF2-40B4-BE49-F238E27FC236}">
                <a16:creationId xmlns:a16="http://schemas.microsoft.com/office/drawing/2014/main" id="{E7FE8412-E9A8-B52A-49FF-B823065D73B9}"/>
              </a:ext>
            </a:extLst>
          </p:cNvPr>
          <p:cNvSpPr txBox="1"/>
          <p:nvPr/>
        </p:nvSpPr>
        <p:spPr>
          <a:xfrm>
            <a:off x="3057288" y="2097156"/>
            <a:ext cx="295192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200" dirty="0">
                <a:solidFill>
                  <a:srgbClr val="002060"/>
                </a:solidFill>
                <a:latin typeface="Georgia"/>
                <a:cs typeface="Times New Roman"/>
              </a:rPr>
              <a:t>Text Analysis</a:t>
            </a:r>
            <a:endParaRPr lang="en-US" sz="1200">
              <a:solidFill>
                <a:srgbClr val="002060"/>
              </a:solidFill>
              <a:latin typeface="Georgia"/>
              <a:cs typeface="Times New Roman"/>
            </a:endParaRPr>
          </a:p>
          <a:p>
            <a:pPr marL="285750" indent="-285750">
              <a:buChar char="•"/>
            </a:pPr>
            <a:r>
              <a:rPr lang="en-US" sz="1200">
                <a:solidFill>
                  <a:srgbClr val="002060"/>
                </a:solidFill>
                <a:latin typeface="Georgia"/>
                <a:cs typeface="Times New Roman"/>
              </a:rPr>
              <a:t>Time Series Analysis </a:t>
            </a:r>
          </a:p>
          <a:p>
            <a:pPr marL="285750" indent="-285750">
              <a:buChar char="•"/>
            </a:pPr>
            <a:r>
              <a:rPr lang="en-US" sz="1200">
                <a:solidFill>
                  <a:srgbClr val="002060"/>
                </a:solidFill>
                <a:latin typeface="Georgia"/>
                <a:cs typeface="Times New Roman"/>
              </a:rPr>
              <a:t>Sentiment Analysis</a:t>
            </a:r>
          </a:p>
          <a:p>
            <a:pPr marL="285750" indent="-285750">
              <a:buChar char="•"/>
            </a:pPr>
            <a:r>
              <a:rPr lang="en-US" sz="1200">
                <a:solidFill>
                  <a:srgbClr val="002060"/>
                </a:solidFill>
                <a:latin typeface="Georgia"/>
                <a:cs typeface="Times New Roman"/>
              </a:rPr>
              <a:t>Opinion Mining</a:t>
            </a:r>
          </a:p>
          <a:p>
            <a:pPr marL="285750" indent="-285750">
              <a:buChar char="•"/>
            </a:pPr>
            <a:r>
              <a:rPr lang="en-US" sz="1200">
                <a:solidFill>
                  <a:srgbClr val="002060"/>
                </a:solidFill>
                <a:latin typeface="Georgia"/>
                <a:cs typeface="Times New Roman"/>
              </a:rPr>
              <a:t>Key Word Analysis</a:t>
            </a:r>
          </a:p>
          <a:p>
            <a:pPr marL="285750" indent="-285750">
              <a:buChar char="•"/>
            </a:pPr>
            <a:r>
              <a:rPr lang="en-US" sz="1200">
                <a:solidFill>
                  <a:srgbClr val="002060"/>
                </a:solidFill>
                <a:latin typeface="Georgia"/>
                <a:cs typeface="Times New Roman"/>
              </a:rPr>
              <a:t>Regression Modelling</a:t>
            </a:r>
          </a:p>
          <a:p>
            <a:pPr marL="285750" indent="-285750">
              <a:buChar char="•"/>
            </a:pPr>
            <a:endParaRPr lang="en-US" sz="1200">
              <a:solidFill>
                <a:srgbClr val="002060"/>
              </a:solidFill>
              <a:latin typeface="Georgia"/>
              <a:cs typeface="Times New Roman" panose="02020603050405020304" pitchFamily="18" charset="0"/>
            </a:endParaRPr>
          </a:p>
          <a:p>
            <a:pPr marL="285750" indent="-285750">
              <a:buChar char="•"/>
            </a:pPr>
            <a:endParaRPr lang="en-US" sz="1200">
              <a:solidFill>
                <a:srgbClr val="002060"/>
              </a:solidFill>
              <a:latin typeface="Georgia"/>
              <a:cs typeface="Times New Roman" panose="02020603050405020304" pitchFamily="18" charset="0"/>
            </a:endParaRPr>
          </a:p>
        </p:txBody>
      </p:sp>
      <p:sp>
        <p:nvSpPr>
          <p:cNvPr id="7" name="TextBox 6">
            <a:extLst>
              <a:ext uri="{FF2B5EF4-FFF2-40B4-BE49-F238E27FC236}">
                <a16:creationId xmlns:a16="http://schemas.microsoft.com/office/drawing/2014/main" id="{59BFBDA3-0C30-4611-D096-A146C9E5FEA4}"/>
              </a:ext>
            </a:extLst>
          </p:cNvPr>
          <p:cNvSpPr txBox="1"/>
          <p:nvPr/>
        </p:nvSpPr>
        <p:spPr>
          <a:xfrm>
            <a:off x="210304" y="794768"/>
            <a:ext cx="18245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solidFill>
                  <a:srgbClr val="002060"/>
                </a:solidFill>
                <a:latin typeface="Georgia"/>
                <a:cs typeface="Times New Roman"/>
              </a:rPr>
              <a:t>Data Sources</a:t>
            </a:r>
          </a:p>
        </p:txBody>
      </p:sp>
      <p:sp>
        <p:nvSpPr>
          <p:cNvPr id="9" name="Arrow: Right 8">
            <a:extLst>
              <a:ext uri="{FF2B5EF4-FFF2-40B4-BE49-F238E27FC236}">
                <a16:creationId xmlns:a16="http://schemas.microsoft.com/office/drawing/2014/main" id="{F20C0936-270C-C6A8-56DB-1E0144F501D4}"/>
              </a:ext>
            </a:extLst>
          </p:cNvPr>
          <p:cNvSpPr/>
          <p:nvPr/>
        </p:nvSpPr>
        <p:spPr>
          <a:xfrm>
            <a:off x="2236304" y="2812773"/>
            <a:ext cx="496956" cy="4174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Georgia"/>
              <a:cs typeface="Times New Roman" panose="02020603050405020304" pitchFamily="18" charset="0"/>
            </a:endParaRPr>
          </a:p>
        </p:txBody>
      </p:sp>
      <p:sp>
        <p:nvSpPr>
          <p:cNvPr id="10" name="Arrow: Right 9">
            <a:extLst>
              <a:ext uri="{FF2B5EF4-FFF2-40B4-BE49-F238E27FC236}">
                <a16:creationId xmlns:a16="http://schemas.microsoft.com/office/drawing/2014/main" id="{AC84DA87-2803-CE6C-3BAD-E5EB12CE716F}"/>
              </a:ext>
            </a:extLst>
          </p:cNvPr>
          <p:cNvSpPr/>
          <p:nvPr/>
        </p:nvSpPr>
        <p:spPr>
          <a:xfrm>
            <a:off x="6216925" y="2678594"/>
            <a:ext cx="496956" cy="4174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Georgia"/>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560A49A7-053C-F5CC-2DEA-28D219B8913B}"/>
              </a:ext>
            </a:extLst>
          </p:cNvPr>
          <p:cNvSpPr/>
          <p:nvPr/>
        </p:nvSpPr>
        <p:spPr>
          <a:xfrm>
            <a:off x="6719777" y="2226247"/>
            <a:ext cx="1859990" cy="1900626"/>
          </a:xfrm>
          <a:prstGeom prst="roundRect">
            <a:avLst>
              <a:gd name="adj" fmla="val 7404"/>
            </a:avLst>
          </a:prstGeom>
          <a:solidFill>
            <a:schemeClr val="bg1"/>
          </a:solidFill>
          <a:ln w="34925" cap="rnd">
            <a:solidFill>
              <a:srgbClr val="56174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28600" indent="-228600" algn="ctr">
              <a:buChar char="•"/>
            </a:pPr>
            <a:endParaRPr lang="en-ID" sz="1050">
              <a:latin typeface="Georgia"/>
              <a:cs typeface="Times New Roman" panose="02020603050405020304" pitchFamily="18" charset="0"/>
            </a:endParaRPr>
          </a:p>
        </p:txBody>
      </p:sp>
      <p:sp>
        <p:nvSpPr>
          <p:cNvPr id="18" name="TextBox 17">
            <a:extLst>
              <a:ext uri="{FF2B5EF4-FFF2-40B4-BE49-F238E27FC236}">
                <a16:creationId xmlns:a16="http://schemas.microsoft.com/office/drawing/2014/main" id="{D05FD860-9D5B-EB89-B27C-66EE16A99A73}"/>
              </a:ext>
            </a:extLst>
          </p:cNvPr>
          <p:cNvSpPr txBox="1"/>
          <p:nvPr/>
        </p:nvSpPr>
        <p:spPr>
          <a:xfrm>
            <a:off x="6838121" y="1779104"/>
            <a:ext cx="14610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rgbClr val="002060"/>
                </a:solidFill>
                <a:latin typeface="Georgia"/>
                <a:cs typeface="Times New Roman"/>
              </a:rPr>
              <a:t>Insights</a:t>
            </a:r>
          </a:p>
        </p:txBody>
      </p:sp>
      <p:sp>
        <p:nvSpPr>
          <p:cNvPr id="8" name="TextBox 7">
            <a:extLst>
              <a:ext uri="{FF2B5EF4-FFF2-40B4-BE49-F238E27FC236}">
                <a16:creationId xmlns:a16="http://schemas.microsoft.com/office/drawing/2014/main" id="{981937B7-BCFB-9F64-1A33-24BE37BAB834}"/>
              </a:ext>
            </a:extLst>
          </p:cNvPr>
          <p:cNvSpPr txBox="1"/>
          <p:nvPr/>
        </p:nvSpPr>
        <p:spPr>
          <a:xfrm>
            <a:off x="6838289" y="2395330"/>
            <a:ext cx="17006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200">
                <a:solidFill>
                  <a:srgbClr val="002060"/>
                </a:solidFill>
                <a:latin typeface="Georgia"/>
                <a:cs typeface="Times New Roman"/>
              </a:rPr>
              <a:t>Business Process Insights</a:t>
            </a:r>
            <a:endParaRPr lang="en-US" sz="1200">
              <a:solidFill>
                <a:srgbClr val="002060"/>
              </a:solidFill>
              <a:latin typeface="Georgia"/>
              <a:cs typeface="Times New Roman" panose="02020603050405020304" pitchFamily="18" charset="0"/>
            </a:endParaRPr>
          </a:p>
          <a:p>
            <a:pPr marL="285750" indent="-285750">
              <a:buChar char="•"/>
            </a:pPr>
            <a:r>
              <a:rPr lang="en-US" sz="1200">
                <a:solidFill>
                  <a:srgbClr val="002060"/>
                </a:solidFill>
                <a:latin typeface="Georgia"/>
                <a:cs typeface="Times New Roman"/>
              </a:rPr>
              <a:t>Product Insights</a:t>
            </a:r>
            <a:endParaRPr lang="en-US" sz="1200">
              <a:solidFill>
                <a:srgbClr val="002060"/>
              </a:solidFill>
              <a:latin typeface="Georgia"/>
              <a:cs typeface="Times New Roman" panose="02020603050405020304" pitchFamily="18" charset="0"/>
            </a:endParaRPr>
          </a:p>
        </p:txBody>
      </p:sp>
      <p:pic>
        <p:nvPicPr>
          <p:cNvPr id="19" name="Graphic 18">
            <a:extLst>
              <a:ext uri="{FF2B5EF4-FFF2-40B4-BE49-F238E27FC236}">
                <a16:creationId xmlns:a16="http://schemas.microsoft.com/office/drawing/2014/main" id="{CBEEFEAF-C791-E56F-66BE-3DF0768FA6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736157"/>
            <a:ext cx="1877251" cy="407343"/>
          </a:xfrm>
          <a:prstGeom prst="rect">
            <a:avLst/>
          </a:prstGeom>
        </p:spPr>
      </p:pic>
    </p:spTree>
    <p:extLst>
      <p:ext uri="{BB962C8B-B14F-4D97-AF65-F5344CB8AC3E}">
        <p14:creationId xmlns:p14="http://schemas.microsoft.com/office/powerpoint/2010/main" val="3779718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53"/>
          <p:cNvSpPr txBox="1">
            <a:spLocks noGrp="1"/>
          </p:cNvSpPr>
          <p:nvPr>
            <p:ph type="title"/>
          </p:nvPr>
        </p:nvSpPr>
        <p:spPr>
          <a:xfrm>
            <a:off x="625579" y="202070"/>
            <a:ext cx="7798421" cy="547852"/>
          </a:xfrm>
          <a:prstGeom prst="rect">
            <a:avLst/>
          </a:prstGeom>
        </p:spPr>
        <p:txBody>
          <a:bodyPr spcFirstLastPara="1" wrap="square" lIns="91425" tIns="91425" rIns="91425" bIns="91425" anchor="t" anchorCtr="0">
            <a:noAutofit/>
          </a:bodyPr>
          <a:lstStyle/>
          <a:p>
            <a:pPr algn="ctr"/>
            <a:r>
              <a:rPr lang="en" sz="1800" b="1" dirty="0">
                <a:solidFill>
                  <a:srgbClr val="002060"/>
                </a:solidFill>
                <a:latin typeface="Georgia"/>
              </a:rPr>
              <a:t>Regression Model</a:t>
            </a:r>
            <a:br>
              <a:rPr lang="en" sz="1800" b="1" dirty="0">
                <a:solidFill>
                  <a:srgbClr val="002060"/>
                </a:solidFill>
                <a:latin typeface="Georgia"/>
              </a:rPr>
            </a:br>
            <a:r>
              <a:rPr lang="en" sz="1800" b="1" dirty="0">
                <a:solidFill>
                  <a:srgbClr val="002060"/>
                </a:solidFill>
                <a:latin typeface="Georgia"/>
              </a:rPr>
              <a:t>Predicting Best-Seller Hoodie Rankings on Amazon</a:t>
            </a:r>
            <a:endParaRPr lang="en-US" sz="1800" b="1" dirty="0">
              <a:solidFill>
                <a:srgbClr val="002060"/>
              </a:solidFill>
              <a:latin typeface="Georgia"/>
            </a:endParaRPr>
          </a:p>
        </p:txBody>
      </p:sp>
      <p:sp>
        <p:nvSpPr>
          <p:cNvPr id="11" name="TextBox 10">
            <a:extLst>
              <a:ext uri="{FF2B5EF4-FFF2-40B4-BE49-F238E27FC236}">
                <a16:creationId xmlns:a16="http://schemas.microsoft.com/office/drawing/2014/main" id="{9B29DAD9-82CC-0197-4E29-B90D97550CEE}"/>
              </a:ext>
            </a:extLst>
          </p:cNvPr>
          <p:cNvSpPr txBox="1"/>
          <p:nvPr/>
        </p:nvSpPr>
        <p:spPr>
          <a:xfrm>
            <a:off x="643160" y="949415"/>
            <a:ext cx="7956854" cy="769441"/>
          </a:xfrm>
          <a:prstGeom prst="rect">
            <a:avLst/>
          </a:prstGeom>
          <a:solidFill>
            <a:schemeClr val="bg1">
              <a:lumMod val="95000"/>
            </a:schemeClr>
          </a:solidFill>
          <a:ln>
            <a:solidFill>
              <a:schemeClr val="tx1"/>
            </a:solidFill>
          </a:ln>
        </p:spPr>
        <p:txBody>
          <a:bodyPr wrap="square" lIns="91440" tIns="45720" rIns="91440" bIns="45720" rtlCol="0" anchor="t">
            <a:spAutoFit/>
          </a:bodyPr>
          <a:lstStyle/>
          <a:p>
            <a:r>
              <a:rPr lang="en-US" sz="1100" dirty="0">
                <a:solidFill>
                  <a:srgbClr val="002060"/>
                </a:solidFill>
                <a:latin typeface="Georgia"/>
              </a:rPr>
              <a:t>Rank = β1×Average Rating + β2×Review count+ β3×Price</a:t>
            </a:r>
            <a:endParaRPr lang="en-US" dirty="0">
              <a:solidFill>
                <a:srgbClr val="002060"/>
              </a:solidFill>
              <a:latin typeface="Georgia"/>
            </a:endParaRPr>
          </a:p>
          <a:p>
            <a:r>
              <a:rPr lang="en-US" sz="1100" b="1" dirty="0">
                <a:solidFill>
                  <a:srgbClr val="002060"/>
                </a:solidFill>
                <a:latin typeface="Georgia"/>
              </a:rPr>
              <a:t>Our Equation</a:t>
            </a:r>
            <a:r>
              <a:rPr lang="en-US" sz="1100" dirty="0">
                <a:solidFill>
                  <a:srgbClr val="002060"/>
                </a:solidFill>
                <a:latin typeface="Georgia"/>
              </a:rPr>
              <a:t> : Rank = 10.9328 Average Rating   - .0017 Review Count + 0.3059 Price</a:t>
            </a:r>
          </a:p>
          <a:p>
            <a:endParaRPr lang="en-US" sz="1100" dirty="0">
              <a:solidFill>
                <a:srgbClr val="002060"/>
              </a:solidFill>
              <a:latin typeface="Georgia"/>
            </a:endParaRPr>
          </a:p>
          <a:p>
            <a:endParaRPr lang="en-US" sz="1100" dirty="0">
              <a:solidFill>
                <a:srgbClr val="002060"/>
              </a:solidFill>
              <a:latin typeface="Georgia"/>
            </a:endParaRPr>
          </a:p>
        </p:txBody>
      </p:sp>
      <p:sp>
        <p:nvSpPr>
          <p:cNvPr id="15" name="TextBox 14">
            <a:extLst>
              <a:ext uri="{FF2B5EF4-FFF2-40B4-BE49-F238E27FC236}">
                <a16:creationId xmlns:a16="http://schemas.microsoft.com/office/drawing/2014/main" id="{B6B163E4-013F-BD85-809B-D9ACC11A1FDA}"/>
              </a:ext>
            </a:extLst>
          </p:cNvPr>
          <p:cNvSpPr txBox="1"/>
          <p:nvPr/>
        </p:nvSpPr>
        <p:spPr>
          <a:xfrm>
            <a:off x="643160" y="1814814"/>
            <a:ext cx="2568890" cy="646331"/>
          </a:xfrm>
          <a:prstGeom prst="rect">
            <a:avLst/>
          </a:prstGeom>
          <a:noFill/>
          <a:ln>
            <a:solidFill>
              <a:schemeClr val="tx1"/>
            </a:solidFill>
          </a:ln>
        </p:spPr>
        <p:txBody>
          <a:bodyPr wrap="square" lIns="91440" tIns="45720" rIns="91440" bIns="45720" rtlCol="0" anchor="t">
            <a:spAutoFit/>
          </a:bodyPr>
          <a:lstStyle/>
          <a:p>
            <a:pPr algn="just"/>
            <a:r>
              <a:rPr lang="en-US" sz="1200" b="1" dirty="0">
                <a:solidFill>
                  <a:srgbClr val="002060"/>
                </a:solidFill>
                <a:latin typeface="Georgia"/>
              </a:rPr>
              <a:t>1 unit increase in the average rating, leads to rank increase by 10.9 units</a:t>
            </a:r>
          </a:p>
        </p:txBody>
      </p:sp>
      <p:sp>
        <p:nvSpPr>
          <p:cNvPr id="19" name="TextBox 18">
            <a:extLst>
              <a:ext uri="{FF2B5EF4-FFF2-40B4-BE49-F238E27FC236}">
                <a16:creationId xmlns:a16="http://schemas.microsoft.com/office/drawing/2014/main" id="{BE236418-174D-A7F5-1C14-33F05C81797A}"/>
              </a:ext>
            </a:extLst>
          </p:cNvPr>
          <p:cNvSpPr txBox="1"/>
          <p:nvPr/>
        </p:nvSpPr>
        <p:spPr>
          <a:xfrm>
            <a:off x="3325136" y="1821079"/>
            <a:ext cx="2592902" cy="646331"/>
          </a:xfrm>
          <a:prstGeom prst="rect">
            <a:avLst/>
          </a:prstGeom>
          <a:noFill/>
          <a:ln>
            <a:solidFill>
              <a:schemeClr val="tx1"/>
            </a:solidFill>
          </a:ln>
        </p:spPr>
        <p:txBody>
          <a:bodyPr wrap="square" lIns="91440" tIns="45720" rIns="91440" bIns="45720" rtlCol="0" anchor="t">
            <a:spAutoFit/>
          </a:bodyPr>
          <a:lstStyle/>
          <a:p>
            <a:pPr algn="just"/>
            <a:r>
              <a:rPr lang="en-US" sz="1200" b="1" dirty="0">
                <a:solidFill>
                  <a:srgbClr val="002060"/>
                </a:solidFill>
                <a:latin typeface="Georgia"/>
              </a:rPr>
              <a:t>1 unit increase in the review count, leads to rank decreases by 0.0017 </a:t>
            </a:r>
          </a:p>
        </p:txBody>
      </p:sp>
      <p:sp>
        <p:nvSpPr>
          <p:cNvPr id="20" name="TextBox 19">
            <a:extLst>
              <a:ext uri="{FF2B5EF4-FFF2-40B4-BE49-F238E27FC236}">
                <a16:creationId xmlns:a16="http://schemas.microsoft.com/office/drawing/2014/main" id="{57AAE1C9-00CD-97BB-A649-E4548CA23470}"/>
              </a:ext>
            </a:extLst>
          </p:cNvPr>
          <p:cNvSpPr txBox="1"/>
          <p:nvPr/>
        </p:nvSpPr>
        <p:spPr>
          <a:xfrm>
            <a:off x="6016018" y="1807339"/>
            <a:ext cx="2583996" cy="646331"/>
          </a:xfrm>
          <a:prstGeom prst="rect">
            <a:avLst/>
          </a:prstGeom>
          <a:noFill/>
          <a:ln>
            <a:solidFill>
              <a:schemeClr val="tx1"/>
            </a:solidFill>
          </a:ln>
        </p:spPr>
        <p:txBody>
          <a:bodyPr wrap="square" lIns="91440" tIns="45720" rIns="91440" bIns="45720" rtlCol="0" anchor="t">
            <a:spAutoFit/>
          </a:bodyPr>
          <a:lstStyle/>
          <a:p>
            <a:pPr algn="just"/>
            <a:r>
              <a:rPr lang="en-US" sz="1200" b="1" dirty="0">
                <a:solidFill>
                  <a:srgbClr val="002060"/>
                </a:solidFill>
                <a:latin typeface="Georgia"/>
              </a:rPr>
              <a:t>1 unit increase in the price, leads to rank increase by 0.30 units</a:t>
            </a:r>
          </a:p>
        </p:txBody>
      </p:sp>
      <p:pic>
        <p:nvPicPr>
          <p:cNvPr id="2" name="Picture 1" descr="image">
            <a:extLst>
              <a:ext uri="{FF2B5EF4-FFF2-40B4-BE49-F238E27FC236}">
                <a16:creationId xmlns:a16="http://schemas.microsoft.com/office/drawing/2014/main" id="{00442FE4-2A26-2545-362C-DE14EF43C382}"/>
              </a:ext>
            </a:extLst>
          </p:cNvPr>
          <p:cNvPicPr>
            <a:picLocks noChangeAspect="1"/>
          </p:cNvPicPr>
          <p:nvPr/>
        </p:nvPicPr>
        <p:blipFill>
          <a:blip r:embed="rId3"/>
          <a:stretch>
            <a:fillRect/>
          </a:stretch>
        </p:blipFill>
        <p:spPr>
          <a:xfrm>
            <a:off x="643160" y="2539417"/>
            <a:ext cx="4084983" cy="2305002"/>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D4E3FE98-39DE-39ED-3988-706600CB7A1B}"/>
              </a:ext>
            </a:extLst>
          </p:cNvPr>
          <p:cNvPicPr>
            <a:picLocks noChangeAspect="1"/>
          </p:cNvPicPr>
          <p:nvPr/>
        </p:nvPicPr>
        <p:blipFill>
          <a:blip r:embed="rId4"/>
          <a:stretch>
            <a:fillRect/>
          </a:stretch>
        </p:blipFill>
        <p:spPr>
          <a:xfrm>
            <a:off x="4793328" y="2542939"/>
            <a:ext cx="3806686" cy="2297958"/>
          </a:xfrm>
          <a:prstGeom prst="rect">
            <a:avLst/>
          </a:prstGeom>
        </p:spPr>
      </p:pic>
      <p:sp>
        <p:nvSpPr>
          <p:cNvPr id="5" name="TextBox 4">
            <a:extLst>
              <a:ext uri="{FF2B5EF4-FFF2-40B4-BE49-F238E27FC236}">
                <a16:creationId xmlns:a16="http://schemas.microsoft.com/office/drawing/2014/main" id="{E48CF133-7035-4F97-1847-7810BBC5E8AF}"/>
              </a:ext>
            </a:extLst>
          </p:cNvPr>
          <p:cNvSpPr txBox="1"/>
          <p:nvPr/>
        </p:nvSpPr>
        <p:spPr>
          <a:xfrm>
            <a:off x="643160" y="1318185"/>
            <a:ext cx="776087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solidFill>
                  <a:srgbClr val="002060"/>
                </a:solidFill>
                <a:latin typeface="Georgia"/>
                <a:cs typeface="Times New Roman"/>
              </a:rPr>
              <a:t>The R-squared value is 0.829. This suggests that approximately 82.9% of the variation in the dependent variable 'Rank' can be explained by the independent variables (Average Rating, Review Count, and Price).</a:t>
            </a:r>
            <a:endParaRPr lang="en-US" sz="1100" dirty="0">
              <a:solidFill>
                <a:srgbClr val="002060"/>
              </a:solidFill>
              <a:latin typeface="Georgia"/>
            </a:endParaRPr>
          </a:p>
        </p:txBody>
      </p:sp>
      <p:pic>
        <p:nvPicPr>
          <p:cNvPr id="7" name="Graphic 6">
            <a:extLst>
              <a:ext uri="{FF2B5EF4-FFF2-40B4-BE49-F238E27FC236}">
                <a16:creationId xmlns:a16="http://schemas.microsoft.com/office/drawing/2014/main" id="{CCD99B4B-8CD9-32DD-A30A-00EAFDFB8E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736157"/>
            <a:ext cx="1877251" cy="407343"/>
          </a:xfrm>
          <a:prstGeom prst="rect">
            <a:avLst/>
          </a:prstGeom>
        </p:spPr>
      </p:pic>
    </p:spTree>
    <p:extLst>
      <p:ext uri="{BB962C8B-B14F-4D97-AF65-F5344CB8AC3E}">
        <p14:creationId xmlns:p14="http://schemas.microsoft.com/office/powerpoint/2010/main" val="2653336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D3CF1FAC-0951-62BF-CCC9-9606F370E58B}"/>
              </a:ext>
            </a:extLst>
          </p:cNvPr>
          <p:cNvPicPr>
            <a:picLocks noChangeAspect="1"/>
          </p:cNvPicPr>
          <p:nvPr/>
        </p:nvPicPr>
        <p:blipFill>
          <a:blip r:embed="rId2"/>
          <a:stretch>
            <a:fillRect/>
          </a:stretch>
        </p:blipFill>
        <p:spPr>
          <a:xfrm>
            <a:off x="383134" y="885865"/>
            <a:ext cx="8285484" cy="2358521"/>
          </a:xfrm>
          <a:prstGeom prst="rect">
            <a:avLst/>
          </a:prstGeom>
        </p:spPr>
      </p:pic>
      <p:sp>
        <p:nvSpPr>
          <p:cNvPr id="3" name="TextBox 2">
            <a:extLst>
              <a:ext uri="{FF2B5EF4-FFF2-40B4-BE49-F238E27FC236}">
                <a16:creationId xmlns:a16="http://schemas.microsoft.com/office/drawing/2014/main" id="{7EEF7B8E-9FD1-36F7-5B44-3FDBDA8F9716}"/>
              </a:ext>
            </a:extLst>
          </p:cNvPr>
          <p:cNvSpPr txBox="1"/>
          <p:nvPr/>
        </p:nvSpPr>
        <p:spPr>
          <a:xfrm>
            <a:off x="280337" y="47850"/>
            <a:ext cx="83851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rgbClr val="002060"/>
                </a:solidFill>
                <a:latin typeface="Georgia"/>
                <a:cs typeface="Times New Roman"/>
              </a:rPr>
              <a:t>Customer Feedback Analysis: Trustpilot Reviews for Gap, Old Navy, and Banana Republic</a:t>
            </a:r>
          </a:p>
        </p:txBody>
      </p:sp>
      <p:sp>
        <p:nvSpPr>
          <p:cNvPr id="4" name="TextBox 3">
            <a:extLst>
              <a:ext uri="{FF2B5EF4-FFF2-40B4-BE49-F238E27FC236}">
                <a16:creationId xmlns:a16="http://schemas.microsoft.com/office/drawing/2014/main" id="{B5CAC921-F989-D2B8-7FBE-D3648414CBF4}"/>
              </a:ext>
            </a:extLst>
          </p:cNvPr>
          <p:cNvSpPr txBox="1"/>
          <p:nvPr/>
        </p:nvSpPr>
        <p:spPr>
          <a:xfrm>
            <a:off x="454092" y="3426948"/>
            <a:ext cx="82335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2060"/>
                </a:solidFill>
                <a:latin typeface="Georgia"/>
              </a:rPr>
              <a:t>Insights</a:t>
            </a:r>
            <a:r>
              <a:rPr lang="en-US" sz="1200">
                <a:solidFill>
                  <a:srgbClr val="002060"/>
                </a:solidFill>
                <a:latin typeface="Georgia"/>
              </a:rPr>
              <a:t> </a:t>
            </a:r>
          </a:p>
          <a:p>
            <a:r>
              <a:rPr lang="en-US" sz="1200" b="1">
                <a:solidFill>
                  <a:srgbClr val="002060"/>
                </a:solidFill>
                <a:latin typeface="Georgia"/>
              </a:rPr>
              <a:t>Gap</a:t>
            </a:r>
            <a:r>
              <a:rPr lang="en-US" sz="1200">
                <a:solidFill>
                  <a:srgbClr val="002060"/>
                </a:solidFill>
                <a:latin typeface="Georgia"/>
              </a:rPr>
              <a:t> customers frequently commend the quality and overall shopping experience in positive reviews, while negative feedback predominantly points to concerns with order processing and customer service.</a:t>
            </a:r>
          </a:p>
          <a:p>
            <a:r>
              <a:rPr lang="en-US" sz="1200" b="1">
                <a:solidFill>
                  <a:srgbClr val="002060"/>
                </a:solidFill>
                <a:latin typeface="Georgia"/>
              </a:rPr>
              <a:t>Old Navy</a:t>
            </a:r>
            <a:r>
              <a:rPr lang="en-US" sz="1200">
                <a:solidFill>
                  <a:srgbClr val="002060"/>
                </a:solidFill>
                <a:latin typeface="Georgia"/>
              </a:rPr>
              <a:t> order-related issues and customer service are frequent topics in both positive and negative rev.</a:t>
            </a:r>
          </a:p>
          <a:p>
            <a:r>
              <a:rPr lang="en-US" sz="1200" b="1">
                <a:solidFill>
                  <a:srgbClr val="002060"/>
                </a:solidFill>
                <a:latin typeface="Georgia"/>
              </a:rPr>
              <a:t>Banana Republic</a:t>
            </a:r>
            <a:r>
              <a:rPr lang="en-US" sz="1200">
                <a:solidFill>
                  <a:srgbClr val="002060"/>
                </a:solidFill>
                <a:latin typeface="Georgia"/>
              </a:rPr>
              <a:t> the online shopping experience and specific products are praised, while customer service and order issues appear in negative feedback.</a:t>
            </a:r>
          </a:p>
        </p:txBody>
      </p:sp>
      <p:pic>
        <p:nvPicPr>
          <p:cNvPr id="7" name="Graphic 6">
            <a:extLst>
              <a:ext uri="{FF2B5EF4-FFF2-40B4-BE49-F238E27FC236}">
                <a16:creationId xmlns:a16="http://schemas.microsoft.com/office/drawing/2014/main" id="{FB72A501-D57F-FB52-F5B1-52ACBED79A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736157"/>
            <a:ext cx="1877251" cy="407343"/>
          </a:xfrm>
          <a:prstGeom prst="rect">
            <a:avLst/>
          </a:prstGeom>
        </p:spPr>
      </p:pic>
    </p:spTree>
    <p:extLst>
      <p:ext uri="{BB962C8B-B14F-4D97-AF65-F5344CB8AC3E}">
        <p14:creationId xmlns:p14="http://schemas.microsoft.com/office/powerpoint/2010/main" val="839187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blue bars with black text&#10;&#10;Description automatically generated">
            <a:extLst>
              <a:ext uri="{FF2B5EF4-FFF2-40B4-BE49-F238E27FC236}">
                <a16:creationId xmlns:a16="http://schemas.microsoft.com/office/drawing/2014/main" id="{C9EF9D75-6955-17FA-3C97-8C9AD3EC7144}"/>
              </a:ext>
            </a:extLst>
          </p:cNvPr>
          <p:cNvPicPr>
            <a:picLocks noChangeAspect="1"/>
          </p:cNvPicPr>
          <p:nvPr/>
        </p:nvPicPr>
        <p:blipFill>
          <a:blip r:embed="rId2"/>
          <a:stretch>
            <a:fillRect/>
          </a:stretch>
        </p:blipFill>
        <p:spPr>
          <a:xfrm>
            <a:off x="703075" y="963559"/>
            <a:ext cx="3742166" cy="2629969"/>
          </a:xfrm>
          <a:prstGeom prst="rect">
            <a:avLst/>
          </a:prstGeom>
        </p:spPr>
      </p:pic>
      <p:pic>
        <p:nvPicPr>
          <p:cNvPr id="3" name="Picture 2" descr="A graph of blue bars with white text&#10;&#10;Description automatically generated">
            <a:extLst>
              <a:ext uri="{FF2B5EF4-FFF2-40B4-BE49-F238E27FC236}">
                <a16:creationId xmlns:a16="http://schemas.microsoft.com/office/drawing/2014/main" id="{DBA1CAAA-025F-53D5-FA91-E4108BF6E92A}"/>
              </a:ext>
            </a:extLst>
          </p:cNvPr>
          <p:cNvPicPr>
            <a:picLocks noChangeAspect="1"/>
          </p:cNvPicPr>
          <p:nvPr/>
        </p:nvPicPr>
        <p:blipFill>
          <a:blip r:embed="rId3"/>
          <a:stretch>
            <a:fillRect/>
          </a:stretch>
        </p:blipFill>
        <p:spPr>
          <a:xfrm>
            <a:off x="4614756" y="969432"/>
            <a:ext cx="3319764" cy="2690290"/>
          </a:xfrm>
          <a:prstGeom prst="rect">
            <a:avLst/>
          </a:prstGeom>
        </p:spPr>
      </p:pic>
      <p:sp>
        <p:nvSpPr>
          <p:cNvPr id="4" name="TextBox 3">
            <a:extLst>
              <a:ext uri="{FF2B5EF4-FFF2-40B4-BE49-F238E27FC236}">
                <a16:creationId xmlns:a16="http://schemas.microsoft.com/office/drawing/2014/main" id="{3091A0E3-5C9E-0102-E1C2-27619B9E4968}"/>
              </a:ext>
            </a:extLst>
          </p:cNvPr>
          <p:cNvSpPr txBox="1"/>
          <p:nvPr/>
        </p:nvSpPr>
        <p:spPr>
          <a:xfrm>
            <a:off x="703075" y="3659722"/>
            <a:ext cx="718493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a:solidFill>
                  <a:srgbClr val="002060"/>
                </a:solidFill>
                <a:latin typeface="Georgia"/>
              </a:rPr>
              <a:t>Old Navy and Banana Republic are trailing J.Crew and Shein in performance metrics like shipping and service, to remain competitive, they should benchmark against these leaders, leveraging insights from customer feedback and service features. This will optimize their offerings and potentially boost ratings, leading to improved customer ratings and brand loyalty</a:t>
            </a:r>
          </a:p>
        </p:txBody>
      </p:sp>
      <p:sp>
        <p:nvSpPr>
          <p:cNvPr id="5" name="TextBox 4">
            <a:extLst>
              <a:ext uri="{FF2B5EF4-FFF2-40B4-BE49-F238E27FC236}">
                <a16:creationId xmlns:a16="http://schemas.microsoft.com/office/drawing/2014/main" id="{DBF38C0D-F3E4-F856-6DD6-9783CD88F4A4}"/>
              </a:ext>
            </a:extLst>
          </p:cNvPr>
          <p:cNvSpPr txBox="1"/>
          <p:nvPr/>
        </p:nvSpPr>
        <p:spPr>
          <a:xfrm>
            <a:off x="704650" y="133089"/>
            <a:ext cx="7352992" cy="8389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rgbClr val="002060"/>
                </a:solidFill>
                <a:latin typeface="Georgia"/>
              </a:rPr>
              <a:t>CSAT Competitor Trend Analysis from </a:t>
            </a:r>
            <a:r>
              <a:rPr lang="en-US" sz="2400" b="1" dirty="0" err="1">
                <a:solidFill>
                  <a:srgbClr val="002060"/>
                </a:solidFill>
                <a:latin typeface="Georgia"/>
              </a:rPr>
              <a:t>Sitejabbar</a:t>
            </a:r>
            <a:r>
              <a:rPr lang="en-US" sz="2400" b="1" dirty="0">
                <a:solidFill>
                  <a:srgbClr val="002060"/>
                </a:solidFill>
                <a:latin typeface="Georgia"/>
              </a:rPr>
              <a:t> Reviews</a:t>
            </a:r>
          </a:p>
        </p:txBody>
      </p:sp>
      <p:pic>
        <p:nvPicPr>
          <p:cNvPr id="7" name="Graphic 6">
            <a:extLst>
              <a:ext uri="{FF2B5EF4-FFF2-40B4-BE49-F238E27FC236}">
                <a16:creationId xmlns:a16="http://schemas.microsoft.com/office/drawing/2014/main" id="{BDDB0011-FCA0-CCD7-E352-6EADCF815C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4736157"/>
            <a:ext cx="1877251" cy="407343"/>
          </a:xfrm>
          <a:prstGeom prst="rect">
            <a:avLst/>
          </a:prstGeom>
        </p:spPr>
      </p:pic>
    </p:spTree>
    <p:extLst>
      <p:ext uri="{BB962C8B-B14F-4D97-AF65-F5344CB8AC3E}">
        <p14:creationId xmlns:p14="http://schemas.microsoft.com/office/powerpoint/2010/main" val="4380407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NTfUzxERNXU6lqx38hXmo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3x0UfHYg329yBTYcP0i0aw"/>
</p:tagLst>
</file>

<file path=ppt/theme/theme1.xml><?xml version="1.0" encoding="utf-8"?>
<a:theme xmlns:a="http://schemas.openxmlformats.org/drawingml/2006/main" name="Geometric Papercut Style Marketing Plan by Slidesgo">
  <a:themeElements>
    <a:clrScheme name="Simple Light">
      <a:dk1>
        <a:srgbClr val="000000"/>
      </a:dk1>
      <a:lt1>
        <a:srgbClr val="F3E9E8"/>
      </a:lt1>
      <a:dk2>
        <a:srgbClr val="D7D2CC"/>
      </a:dk2>
      <a:lt2>
        <a:srgbClr val="F5E2E1"/>
      </a:lt2>
      <a:accent1>
        <a:srgbClr val="EADCD9"/>
      </a:accent1>
      <a:accent2>
        <a:srgbClr val="E3D0C9"/>
      </a:accent2>
      <a:accent3>
        <a:srgbClr val="D5D2CB"/>
      </a:accent3>
      <a:accent4>
        <a:srgbClr val="CCD1CA"/>
      </a:accent4>
      <a:accent5>
        <a:srgbClr val="B1CCC3"/>
      </a:accent5>
      <a:accent6>
        <a:srgbClr val="9CC5B7"/>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1825</Words>
  <Application>Microsoft Office PowerPoint</Application>
  <PresentationFormat>On-screen Show (16:9)</PresentationFormat>
  <Paragraphs>216</Paragraphs>
  <Slides>21</Slides>
  <Notes>10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5" baseType="lpstr">
      <vt:lpstr>Poppins</vt:lpstr>
      <vt:lpstr>Albert Sans</vt:lpstr>
      <vt:lpstr>Advent Pro</vt:lpstr>
      <vt:lpstr>Advent Pro Medium</vt:lpstr>
      <vt:lpstr>Arial</vt:lpstr>
      <vt:lpstr>Georgia</vt:lpstr>
      <vt:lpstr>Times New Roman</vt:lpstr>
      <vt:lpstr>Arial,Sans-Serif</vt:lpstr>
      <vt:lpstr>Wingdings</vt:lpstr>
      <vt:lpstr>Calibri</vt:lpstr>
      <vt:lpstr>Segoe UI</vt:lpstr>
      <vt:lpstr>Calibri Light</vt:lpstr>
      <vt:lpstr>Geometric Papercut Style Marketing Plan by Slidesgo</vt:lpstr>
      <vt:lpstr>think-cell Slide</vt:lpstr>
      <vt:lpstr>MGMT 590 Web Data Analytics</vt:lpstr>
      <vt:lpstr>PowerPoint Presentation</vt:lpstr>
      <vt:lpstr>PowerPoint Presentation</vt:lpstr>
      <vt:lpstr>Data Driven Creative Process at GAP Inc</vt:lpstr>
      <vt:lpstr>Was firing Creative Directors a sound decision?</vt:lpstr>
      <vt:lpstr>Analysis Approach</vt:lpstr>
      <vt:lpstr>Regression Model Predicting Best-Seller Hoodie Rankings on Amazon</vt:lpstr>
      <vt:lpstr>PowerPoint Presentation</vt:lpstr>
      <vt:lpstr>PowerPoint Presentation</vt:lpstr>
      <vt:lpstr>Key Insights - GAP Reviews Analysis</vt:lpstr>
      <vt:lpstr>Google Trends Searches</vt:lpstr>
      <vt:lpstr>Reddit Sentiment and Text Analysis</vt:lpstr>
      <vt:lpstr>The brands of interest </vt:lpstr>
      <vt:lpstr>PowerPoint Presentation</vt:lpstr>
      <vt:lpstr>PowerPoint Presentation</vt:lpstr>
      <vt:lpstr>Balancing Art and Science in Marketing</vt:lpstr>
      <vt:lpstr>Marketing Strategies</vt:lpstr>
      <vt:lpstr>PowerPoint Presentation</vt:lpstr>
      <vt:lpstr>Limitations</vt:lpstr>
      <vt:lpstr>Gap Inc. segmented Net Sales ($ in millions)</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Geometric Papercut Style MK Plan</dc:title>
  <dc:creator>HP1</dc:creator>
  <cp:lastModifiedBy>Shivam Mishra</cp:lastModifiedBy>
  <cp:revision>11</cp:revision>
  <dcterms:modified xsi:type="dcterms:W3CDTF">2023-10-04T12:19:56Z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2023-10-02T16:15:49Z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74db3c19-9522-42cf-b557-ce0eaaa78e4c</vt:lpwstr>
  </property>
  <property fmtid="{D5CDD505-2E9C-101B-9397-08002B2CF9AE}" pid="8" name="MSIP_Label_4044bd30-2ed7-4c9d-9d12-46200872a97b_ContentBits">
    <vt:lpwstr>0</vt:lpwstr>
  </property>
</Properties>
</file>